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6" r:id="rId7"/>
    <p:sldId id="277" r:id="rId8"/>
    <p:sldId id="278" r:id="rId9"/>
    <p:sldId id="279" r:id="rId10"/>
    <p:sldId id="280" r:id="rId11"/>
    <p:sldId id="281" r:id="rId12"/>
    <p:sldId id="262" r:id="rId13"/>
    <p:sldId id="263" r:id="rId14"/>
    <p:sldId id="264" r:id="rId15"/>
    <p:sldId id="266" r:id="rId16"/>
    <p:sldId id="267" r:id="rId17"/>
    <p:sldId id="284" r:id="rId18"/>
    <p:sldId id="283" r:id="rId19"/>
    <p:sldId id="285" r:id="rId20"/>
    <p:sldId id="286" r:id="rId21"/>
    <p:sldId id="268" r:id="rId22"/>
    <p:sldId id="269" r:id="rId23"/>
    <p:sldId id="270" r:id="rId24"/>
    <p:sldId id="273" r:id="rId25"/>
    <p:sldId id="271" r:id="rId26"/>
    <p:sldId id="287" r:id="rId27"/>
    <p:sldId id="288" r:id="rId28"/>
    <p:sldId id="289" r:id="rId29"/>
    <p:sldId id="265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15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3273-6563-4AA4-AF99-32197C3ABD2C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3C92-BB19-4049-BA94-7911A803EA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3273-6563-4AA4-AF99-32197C3ABD2C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3C92-BB19-4049-BA94-7911A803EA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3273-6563-4AA4-AF99-32197C3ABD2C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3C92-BB19-4049-BA94-7911A803EA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3273-6563-4AA4-AF99-32197C3ABD2C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3C92-BB19-4049-BA94-7911A803EA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3273-6563-4AA4-AF99-32197C3ABD2C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3C92-BB19-4049-BA94-7911A803EA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3273-6563-4AA4-AF99-32197C3ABD2C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3C92-BB19-4049-BA94-7911A803EA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3273-6563-4AA4-AF99-32197C3ABD2C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3C92-BB19-4049-BA94-7911A803EA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3273-6563-4AA4-AF99-32197C3ABD2C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3C92-BB19-4049-BA94-7911A803EA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3273-6563-4AA4-AF99-32197C3ABD2C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3C92-BB19-4049-BA94-7911A803EA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3273-6563-4AA4-AF99-32197C3ABD2C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3C92-BB19-4049-BA94-7911A803EA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3273-6563-4AA4-AF99-32197C3ABD2C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3C92-BB19-4049-BA94-7911A803EA55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23273-6563-4AA4-AF99-32197C3ABD2C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C3C92-BB19-4049-BA94-7911A803EA5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url?sa=i&amp;rct=j&amp;q=&amp;esrc=s&amp;frm=1&amp;source=images&amp;cd=&amp;ved=0CAcQjRw&amp;url=http%3A%2F%2Fwww.qmedicine.co.in%2Ftop%2520health%2520topics%2FD%2FDyspepsia%2520(Indigestion).html&amp;ei=jUCQVJnlHsauogT5i4DYBg&amp;bvm=bv.82001339,d.cGU&amp;psig=AFQjCNGI9yEg9P4neTCceUtW4c_aPL-zmA&amp;ust=1418826235481826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oogle.com/url?sa=i&amp;rct=j&amp;q=&amp;esrc=s&amp;frm=1&amp;source=images&amp;cd=&amp;cad=rja&amp;uact=8&amp;ved=0CAcQjRw&amp;url=http%3A%2F%2Fyoucure.me%2Fen%2Fguide%2Fdyspepsia-1540&amp;ei=10CQVM3dAojboASaioHIAg&amp;bvm=bv.82001339,d.cGU&amp;psig=AFQjCNGI9yEg9P4neTCceUtW4c_aPL-zmA&amp;ust=1418826235481826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Dyspepsia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Neil C. Jackson</a:t>
            </a:r>
            <a:endParaRPr lang="en-US" dirty="0"/>
          </a:p>
        </p:txBody>
      </p:sp>
      <p:sp>
        <p:nvSpPr>
          <p:cNvPr id="4" name="AutoShape 2" descr="data:image/jpeg;base64,/9j/4AAQSkZJRgABAQAAAQABAAD/2wCEAAkGBxQSEhUUExQWFhMWFxQUFRgXFxUUFRUVFRQWFxQUFxcYHSggGBolHBQUITEhJSkrLi4uFx8zODMsNygtLiwBCgoKDg0OGBAQGiwcHxwsLCwsLCwsLCwsLCwsLCwsLCwsLCwsLCwsLCwsLCstLCwsNzcsKywsLCssLCssKywrK//AABEIAP0AxwMBIgACEQEDEQH/xAAcAAABBQEBAQAAAAAAAAAAAAAAAgMEBQYHAQj/xABDEAABAwIEAggEAwYEBAcAAAABAAIRAwQFEiExQVEGEyJhcYGRoTJCUrEHFMEjYnLR4fAVM4LxorLC0ggWJENTY5L/xAAZAQADAQEBAAAAAAAAAAAAAAAAAQIDBAX/xAAiEQEBAAIDAAICAwEAAAAAAAAAAQIRAxIhMUEEEyJRYUL/2gAMAwEAAhEDEQA/AO4oQhACEIQAhCEAIQhACEIQAhCEAIQkVKgaJOgG54Ac0AuULCdJPxJpWxhlMvO0lwY0+G5Porvod0pp4hR6xgLXNOWowkEtdGh72ngUtnZY0CF5K9TIIQhACEIQAhCEAIQhACEIQAhCEAIQhACEIQAhCEAIQvEAFc0/EPpl2vyltNSr84bJ7XBkjhrJ74HNJ/EfGbl7xQtqgo0pLalUuy5nfMAdw1o31EkwkdFcGbbsHVMY4uGZ1V73NqVJ1kww5W8hJ0WPJl9Onh4vusDU/D+8r/tKpY1x+txJ58FadF8NvsNe9zHU3Z2ZHNBg6GQQDxGseK3d7iBAM0i4jhTe1/j8eQ+yzdXFGvdpIEuHbBYQ5vymdAVnOSx0/qxyUVr0/ubK6zvLnU5itTeTrPFs7OHA7LuWB4tSu6DK9B4fTeJB4jmCOBGxC4L0nw0XLSCAHj4HcjwB5tKuP/Dpc1A+7oknq2im/Kdm1MzmujxA/wCFb4Zbjj5uPpXcUICFbEIQhACEIQAhCEAIQhACEIQAhCEAIQhACEIQHhVN0rxb8rbvqDV57NMc3kGPsSrkrnf4pXxBbTDS4hhMRIDnnK07dxSt1FYY9rplcIf+a7NbtNY7rHA82k9Uw8+1Lj4BWOOY62nSDetDJaNtXHQeg7170awtlGkBo574e8z8x007gF7jeCtDTAcQeEBwHhm1HHYriuUtethhqRy3EOkdYvDRWflnadDPOFf29C6/Li4zloIIbMEOaAdY3I7R1lP4Pgdsar+saZAntgNawTqZMq/xPGqdRgo0cr2glhIIytGWABG2ircvwJx5S+sBa4s1zx1mdrjrmY4hsxxbsuq/hTQZbm8qRmNR9F1RzYlrTTJa4tHylxqEkei4ta0XUqjqbhmDSQeMgcYXYPw0vG0GXjzLmtpWoa0aueSbjJTaOJJMLox8ri5d3DddaY6QDzSlV9HKdZttSFxl64DtBuoGpytniQIBPEhWi0cgQhCAEIQgBCEIAQhCAEIQgBCEIAQhCAEIQgPHLnOOVHfn6jiXRpSY0fDlFMPe93mQB5rozlk+lVi5ofUBGV0AjUHMYGnA7BY88tx8dX4eWM5PftnrUaqRiGJim3WCI7goNGtGpVTjGItLwHfDudte5cuEenlN1AxXFrerLagEE65XFpjvI81nL+iyC23dlpmCGjmOTt+CtL/EKJH+TTnmQIVGbRjjLOx/CYH/AOStMSyhVC1dUqF7xqTw0IgRv5Lrv4XdHw1j7h5LnOcGU5+FraYjNH1S5+vIrnOFE9kEdokCRsQDqfRdy6I08tnQ72Bx8Xak+63wjh/JusdLgBeoQtXCEIQgBCEIAQhCAEIQgBCF4UB6vCVHr3IHimWPPHc+wS2ek7MhRSUpMaSJXqjTHcEzUvWjjPglsaTisv01uABTZzJd6CB/zFXlOsSJ1Cj31tTrCKjQ6NjpI8DwU5zc1GnFZhnLXN7ykQJCymI273mdBvJPALpmK9FHxNGoHfuv7J8nDQ+YWG6Q2Ne3aTVo1Gt4uDc7PHMyQPOFzTCx6P7sc55WaqWtNrTMudzOg8AoYpFhBadCh7Kp7QY7JGYEhzQ5v1CRqNN07hlQOkPIB2E/1WkwT+yfEXuCk1HNDWy89hg/ecu9YbbdVSp0/oY1njlaBPsuffhd0cA/9U+DEto8uTn/AHHqukha4TTj/I5O11PopCEK3OEIQgBCEIAQhCAELwlIfVhAKe+FCrXSi3VySUyHSptXMT7NSpQbr4CFHpmBPE6BSZASh17l1SbiuGDv/vdNVbuNlR3FV1V+Rsn6o58vBLLLR4479qU+8dUMDXkplth5mah/0j9U/h9kKbf3juf0CkOcnJ/ZXL6hNR3AJgMSa90Aq+riXJGxJVoSAmnKtp3RPMqbRY6JdomdxZbG+grKrnPo1HUnOEFmj6R30ynVo14FcZx+k6nWdJ1GhgRMEg8I4L6CusQDTvqNfdfP3SgmtXdkE61HGOWcn3TipbI1P4fdKKluIbVc5xJJoVCOqc3/AOs6kP8ABdn6PdIaN2yaZIeIL2H4mzx72940Xy51skFpiIIPEbbFT6fSSuKtKpTeadSkD2mmJJdJkbFpgSDpuhN1X1aELCfhx+IDcQHVVQ1l0wSQD2arRH7Rg4biW8PBbtNkEIQgBCEIAQhCAhvqqPUemnu7035pLkN1t0UWEnReHdSbXQEqVmLmrFQDkJTJuCeKauqn7Q+CqKd0apLR8DCWmN3v+kH6RxPksrk0mKxdeE/BqXaM7+bvBXuFWQo0wPmOrjxJKh4Vh+Xtu+I7cmjkApVe54BXjNe1Gd35D9a4DVX17onZIeea8p0C/bZPZSSIlSSeak2mFk6u2U0U2UhLtSqrEsVcdAco7tylbJ6qS5eRYV7qlQHM+6z2J9IHu0aDHuoNxcjif1KrquJAAhohY3ndPH+Pv5RMVxR0zqO7n3LJVLLqXwTNYgdbEwxzhm6sd7QQCeZK1FSuT8QBHIwot46k50vY0udLiSO1OxnvTnLtd/Gcw6zIHA7gkR9k1SDgM8dkGHHvK13SDo4H/tKHxDdm8j90nj4rJVaL2Ahwc0TMOBbrtxXTjlLHHycWWF9W/Ry6qMu6L6R7dN4qafS34h4ESP8AUvpzD8WD2tdu1wBB4wRIlfN/RN1JtNxJ/bOOUg6dgwAWnhsuxdGbv9gwcA0D0JH6InzpFx/jt0NjwRI2SlnLe8LdWnxHAq9t7hr2hw2PtzCbI8hCEAIQhAUMArxzSmKVTj8LR6nulNVLwzMwEm2klP0zoodO4zd/gptGY2SF8V1zYue4wOyRBJMe6j9HMNNNzg5uVjHQwc+Jd4K7uNtdAk2I3MQOHepmE3sd7oqvWJ0bPomhQdy9VOJXmdPRb0jUrPWXa+CljQQNAmzUSDVT0WyjSbOoBPesV0xLqdwIPZewOAEDtN7Lv+n1K2BqrK/iHSzUGVBvTqAO/gqAtP8AxZFnyzeNbfj5azm2We8zMqPcVjwTAqpNSpoNVwPX1HprTv8A0TVzbioB2srhMOGvkRxC9lAIWk8RVMalxScS+mXNGgLO02PLWfEJnHelNN9uaI7ZfAMicgBBJnmtCxwnc6KFfYfRrOPW0hJ+b4Xa8ZC2wzm2PLMrjqMQ2tkc17eB1728Qu19E6gfb0yPp/UkH3XNq3RNsHqqh04PA9iFsuh9Y0KVJjt2tDXazBC6ccpXBePKeVsLevBgq0wm9yVQ35HmPB0b+ao7kzDhsfYoZU1B5FjvQ6rRnY6IvUlpSlLIIQhAYi7u4EnQcAmqFo53bqnIzcN+d3/aPdSH9XSOYdt/AnZvgoD6rqjtTKWnQuqNw3Zggch/NTwVCsLXKJKmEIRTVxV1juT9F/DuCg1z247k5SMeyBpMdUTZqJh1VNmokNJJqJs1VGdUTZqIGkl1VV2O0utt61Pi5jo/iAlvuAnTUTTqqLFY+XbkrK2Yb96SKpTl9b9XXqs4Ne6P4SZHsQkdZC47jqvWxy3NpAq6bJs1CO5NVbw/2E1Sujs7ZPRW091sndT23AiTGm8wqq4ECYBHdoUzbYjTaYykcDIJTiauW3LXGWubHcQlmrDgd5BmOPeq27wui4h8ZZ+jsyO8BSaFmWiWvkd5gie9Wlq8JxUE9W7UR9/1Ctaen97g8VhLTP1gLgZ0gj+YW2okkQ4yYkHmI29V0YXxyc2EjoeFXPWU2u7oPiNCpiyfRC7ipUpHYgPb6AOHuFrE3HYEIQgnOrh3BTcMogalRmU5dCvbO2yjVDe0+wJYCUHDmPUJQ1QhWXOhJSM+kp/EAAob3CN0lQs1E2aibzJJKD0dL0guTcrwph65yQV6vCUBg+m1LJch3CowHzacp/RUBqLS/iSf8hw3l7fYFYh1Zc2ePr0OHP8AinvqCFDrXQUR1ZR6uqmYquaYb7SNUPuCNR7gFV1JxzADcmPVbjC+jtFsOrVM53yiA2e/iVV8LVvwTgdu59PNUEA/C0aQOZUytagdkHU8FJxR7GAOpiDsQNiPNUsve7NtGvko92vrNepWF1ywBjwXDtBw5a6ewWowm9D6YEy5h35gGCPFZyo53DUgAjvngvcEuC1xIls6EcJ03HhPqujDxy8mMsbaxu+quWO4aT/CRBXRabgQCNQRIPNcpqu7dNw4x91sOieJ6mi7cTk/ktdOHONShCEkMbh1sQZIKkXNV+waY7ktt53pYrA8UNtqx1Un5T5gr1r38JHsrYVB4rx5aBJSG1FiPWTLiT5lM0RO+6nXdfN3BVta+azmTyAmEKieEKj/APM1ESC+D+8CEyOkjKhPVEOjQkbeqXaK61oE2+s0cR6rNXF8amjngDkF5Ro0B3+qVyHVeOvwTA4KJc4o1u5VXiFalRbnEjgANyeULG4xjNSppla0HYxr6qezXHj2s+nOICo2k3k5zvKIWLrVQNil3LXP+JxJ21K9o4cJkhTbPlpJZ5EZtxm2BJ7gSnhaVjtSd7K2p0w0bQB/MKfa1zIiSfbXZRc9NJhb8s0/C7kjSk71b/NTfzV0xoz0n6cR2h7LUdaQO+VCqXhlT+zf0vHjuPsqj/x+r/8AG8/6Sm6uNV3b0nhnGAdY4eC0hunGNU698blP9n+Flx5X/pQUscrVHDKyAOc+60+F3Af2akAujUToR8LoKr6tNrxOhPofVN2jyNA6RtDtx4LSZX5ZXD6tbvIcjOYcB3Hv9lM64hwe0wQZHiqPAr7NTdTPxNIc0cwd/RTw8/0XVjduDKaunUMMvBVpNeOI17jxC8We6DVzFVnLK4ecg/ZCmzVZ2KcXB5JRu41OnnCqzcfSJ9gli2z6uM/YLO5OrrFi2/B2M/6kiteO4AeZlVpqMp6DVO/mWxoDPip7DqRXrPd8TjHdoFBua8CGnX19E/eV3ObGUTwM6eJTNrh7yCRq7nt6ckb2rxTOwrP8Ryg7nd3kOak2mC02CGZo3JJOpVmLSs3/ANrzTVanX+iESF2Mf4Y1V2J0mUhOd45AE6p+5uqrNwq1tZtYlznAQS0A9w/v0Sy8a8ePaqipi7g4S01G8A50e4Cg314+odKQGs6Gf0V1fW7ezEc1HAbO+qi5OiYbVTLOs6D1ZjyVlQtqwj9j6uAV5b1gG6L2ve6wOKi5bOYaV9BlWCBSbPHtDLvx0TIuK7HE1KLgZ+VsiATy8lJuL0ZiyYM6+Ab/ALr3/E3HnGntH81NVpXvxhuzpB79D7pk4g06+Ktatw1w1APiJUI0aB1NJs+EImhqpFB7coJcJ+ybuq7Ts4chB+/NJrWNvUHw5e9rnD2lQamE047L3A+oR4Lck2yJ2S61qSezod4Kq6VGow6GVZ21wXfETI2W2P8AjDL/AEqjdObxLXDYgwR4IZjb3PyVqjmnZrmQ1jidgfpd7FJc4HfTvCrMSsi9hA1/Va43Tn5Mdx0LoniD7OrnOdzXAtcHOLpG4gHYyB6oWV6C4+6oPy1UzUbPVk7ua3dpPNo9l4tpZXLW+t3tyg8+6F7UqF3hyXmVP0aUrLTfaufT1TtGieStqWGyrGhZAcEtFc1XaYaTuru2sQE/SZCczqtIt2T1ATNazDlIAJSw1BKC9wJrtz7LKX/RKj1mheCdzMDxjZdIqgQs50ioQ3ONwCps8aceV7aYK76MEF2WqSNm9kA+Heqd3R+uxw7bTOsOaQY8lpHYqHRHfPjKh4nffBzk+iwenrWorHsrt+QH+E6+hhRqlw4fEx7TzLTHrsrl12QQRE9n3KtPzQDRPHQqNnWPpXLXmSQI+LXedNFKtq9P5dBrA8Y/krasKLyA6mwzO4HJRa2FW7srcoaQMxynLpmiJQn1W3BaSTO6iMa6dCrapgdB3+XUqN101zD0IVTcYZVZ8D2uHf2T67IhW0pjXSVIpFoaQ6QVUMuqlM9ppHuPUKU2/a7cJ3ETOJdOpwEEJRdB2UOg0TIKmvLu46LTGM+So73EEwd03nI4+ide8HhBTLnSYWjCqTGGQ4Pb2SdCQSCDzkIUrE6M0zqDqPLVCtzZT126nQJVha0YTdN4Uum4KxUyjCeDVFZWTzayWkn2hKACa6xeGskD5emKtfgE2XFyU0AJApjeJUfEKAe0tOxCec9JLkGwlz0Ka/WkWgj5Xg6eDhwVLifRi6ptL+ra8MEkU3ZnAc4IBK6W5sHMF5iVaKWcCSCJ5xxUXjjbHnzjitrdNeYcdQQY46Gdt1NqXjYidf1XQ7iyt7hpFWmwncOiHRzDhqCue410bYHE0ar2s4Bwze+8LHLDTr4uW5fSC6vJBnZIvzOpJGjhyM5sw+6jVcGrgdl7H+rSoFepWZpWa4DnuB5hExi8stfK3tKuTjOrvsCF7Wuu0Sqtt+0kZeHHyhJq1JS6J7+LP8z6FR30KZMxlPdoD5KF1qdZWBVdaXaUqpRynsmVMsqhmJVZUkahSLGvmcAnJS8WNwdf70TFWDJ4J57xy9VGruAGmy10wyV2KaMPiB7rxNYmM1PXgR/RCtz5X1taXTF4A7M+asLbpt9TXD3XPLK1qO+A+Wn6p81ns+ITHl/T7Kt0e/bqtn0xondwB79PurG36T0zOoHmNlySxqCsYjbUyNvMJV7asALjIjkSPJT2DtdHFWOEz3p8XbTx0XCcOxi5awDrDAGgMGBwCt7bpLXAghrvMtMJ7gljrrsVbsCvW30rm9n0k+qm4eDmn7wrm3x+nxLm+LT9xISNsfzSSbhZ+ji9M6B7Z8VK68HikNLWndJxzgQRzB91U06oT7boJlpTX1QtY9p0cz3Z/sqapiILiNI0HsFq763ZVHJ0ET3HcHuXPMds/wAm7NUa7qyYa8Elh7ieB8VlnLt18HJJNUXVyBUIAAG6arXIGqqLjEGOdmBUS4xQRA1J9ln1re8uNXlSwov1LGzzGh9lHrYJScJaXNI1MOOo81EOJ5ZTFXEpZvGhHt/siY1FyxOV8DcD2akjvChV7Oqw6ie9p38kqjiTxGsiApTr6d1XrKdb8INK4lSbSqA6eKj3jOI338RxCQ1w0PmqkRcteLqeJ9FDr1E71kgTyUKoZ32Wicqg4kZaOAn1QrK0wZ1yZnLSbpJ3J7hyQqYVbYOC3zTeMOB4aj1KsKTA1mnAKrpNzOLjrliPPiry+G/wdsqPVsj5nHMf0CocdxAl4Y06DU+KscYuixhI3WWYZMrKf2xt3dLCncPH7yl0r7mCFWscnxVMa6oX+uLandA7OTra55qnjResGsAkf3yKEXcXQvHc04zFXjifss++5c0xM+UJxl0SEaT3aan0kqD5j6p8dKH/AFeoWTNUpPWJH2bq16XkCHAHwMKxo9LabgWvZLHCHB0FpHIhcyLknrSE9l2XfSTo/RE1bR4LdzRJ7TeeQ/MO7dZeS3cEeIKmm4dzTNa5cdCdE07O0WZ5h4BHA6HyS3WD8pOYECVWF0HRXeHXBeNeIg+iVjTHLfyqWVylC7cCmuK9JVdUd6nUr8EQ7TklW2p38PNQKUSMwkHvj0Km4vZfl62RriRla4E7iRt3paOclWd1UAgTwVbUqZ+y2Y4qA95J1JK0GE24iUaO5dlngNAtbEIU+0MbIWs+Ev/Z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xQSEhUUExQWFhMWFxQUFRgXFxUUFRUVFRQWFxQUFxcYHSggGBolHBQUITEhJSkrLi4uFx8zODMsNygtLiwBCgoKDg0OGBAQGiwcHxwsLCwsLCwsLCwsLCwsLCwsLCwsLCwsLCwsLCwsLCstLCwsNzcsKywsLCssLCssKywrK//AABEIAP0AxwMBIgACEQEDEQH/xAAcAAABBQEBAQAAAAAAAAAAAAAAAgMEBQYHAQj/xABDEAABAwIEAggEAwYEBAcAAAABAAIRAwQFEiExQVEGEyJhcYGRoTJCUrEHFMEjYnLR4fAVM4LxorLC0ggWJENTY5L/xAAZAQADAQEBAAAAAAAAAAAAAAAAAQIDBAX/xAAiEQEBAAIDAAICAwEAAAAAAAAAAQIRAxIhMUEEEyJRYUL/2gAMAwEAAhEDEQA/AO4oQhACEIQAhCEAIQhACEIQAhCEAIQkVKgaJOgG54Ac0AuULCdJPxJpWxhlMvO0lwY0+G5Porvod0pp4hR6xgLXNOWowkEtdGh72ngUtnZY0CF5K9TIIQhACEIQAhCEAIQhACEIQAhCEAIQhACEIQAhCEAIQvEAFc0/EPpl2vyltNSr84bJ7XBkjhrJ74HNJ/EfGbl7xQtqgo0pLalUuy5nfMAdw1o31EkwkdFcGbbsHVMY4uGZ1V73NqVJ1kww5W8hJ0WPJl9Onh4vusDU/D+8r/tKpY1x+txJ58FadF8NvsNe9zHU3Z2ZHNBg6GQQDxGseK3d7iBAM0i4jhTe1/j8eQ+yzdXFGvdpIEuHbBYQ5vymdAVnOSx0/qxyUVr0/ubK6zvLnU5itTeTrPFs7OHA7LuWB4tSu6DK9B4fTeJB4jmCOBGxC4L0nw0XLSCAHj4HcjwB5tKuP/Dpc1A+7oknq2im/Kdm1MzmujxA/wCFb4Zbjj5uPpXcUICFbEIQhACEIQAhCEAIQhACEIQAhCEAIQhACEIQHhVN0rxb8rbvqDV57NMc3kGPsSrkrnf4pXxBbTDS4hhMRIDnnK07dxSt1FYY9rplcIf+a7NbtNY7rHA82k9Uw8+1Lj4BWOOY62nSDetDJaNtXHQeg7170awtlGkBo574e8z8x007gF7jeCtDTAcQeEBwHhm1HHYriuUtethhqRy3EOkdYvDRWflnadDPOFf29C6/Li4zloIIbMEOaAdY3I7R1lP4Pgdsar+saZAntgNawTqZMq/xPGqdRgo0cr2glhIIytGWABG2ircvwJx5S+sBa4s1zx1mdrjrmY4hsxxbsuq/hTQZbm8qRmNR9F1RzYlrTTJa4tHylxqEkei4ta0XUqjqbhmDSQeMgcYXYPw0vG0GXjzLmtpWoa0aueSbjJTaOJJMLox8ri5d3DddaY6QDzSlV9HKdZttSFxl64DtBuoGpytniQIBPEhWi0cgQhCAEIQgBCEIAQhCAEIQgBCEIAQhCAEIQgPHLnOOVHfn6jiXRpSY0fDlFMPe93mQB5rozlk+lVi5ofUBGV0AjUHMYGnA7BY88tx8dX4eWM5PftnrUaqRiGJim3WCI7goNGtGpVTjGItLwHfDudte5cuEenlN1AxXFrerLagEE65XFpjvI81nL+iyC23dlpmCGjmOTt+CtL/EKJH+TTnmQIVGbRjjLOx/CYH/AOStMSyhVC1dUqF7xqTw0IgRv5Lrv4XdHw1j7h5LnOcGU5+FraYjNH1S5+vIrnOFE9kEdokCRsQDqfRdy6I08tnQ72Bx8Xak+63wjh/JusdLgBeoQtXCEIQgBCEIAQhCAEIQgBCF4UB6vCVHr3IHimWPPHc+wS2ek7MhRSUpMaSJXqjTHcEzUvWjjPglsaTisv01uABTZzJd6CB/zFXlOsSJ1Cj31tTrCKjQ6NjpI8DwU5zc1GnFZhnLXN7ykQJCymI273mdBvJPALpmK9FHxNGoHfuv7J8nDQ+YWG6Q2Ne3aTVo1Gt4uDc7PHMyQPOFzTCx6P7sc55WaqWtNrTMudzOg8AoYpFhBadCh7Kp7QY7JGYEhzQ5v1CRqNN07hlQOkPIB2E/1WkwT+yfEXuCk1HNDWy89hg/ecu9YbbdVSp0/oY1njlaBPsuffhd0cA/9U+DEto8uTn/AHHqukha4TTj/I5O11PopCEK3OEIQgBCEIAQhCAELwlIfVhAKe+FCrXSi3VySUyHSptXMT7NSpQbr4CFHpmBPE6BSZASh17l1SbiuGDv/vdNVbuNlR3FV1V+Rsn6o58vBLLLR4479qU+8dUMDXkplth5mah/0j9U/h9kKbf3juf0CkOcnJ/ZXL6hNR3AJgMSa90Aq+riXJGxJVoSAmnKtp3RPMqbRY6JdomdxZbG+grKrnPo1HUnOEFmj6R30ynVo14FcZx+k6nWdJ1GhgRMEg8I4L6CusQDTvqNfdfP3SgmtXdkE61HGOWcn3TipbI1P4fdKKluIbVc5xJJoVCOqc3/AOs6kP8ABdn6PdIaN2yaZIeIL2H4mzx72940Xy51skFpiIIPEbbFT6fSSuKtKpTeadSkD2mmJJdJkbFpgSDpuhN1X1aELCfhx+IDcQHVVQ1l0wSQD2arRH7Rg4biW8PBbtNkEIQgBCEIAQhCAhvqqPUemnu7035pLkN1t0UWEnReHdSbXQEqVmLmrFQDkJTJuCeKauqn7Q+CqKd0apLR8DCWmN3v+kH6RxPksrk0mKxdeE/BqXaM7+bvBXuFWQo0wPmOrjxJKh4Vh+Xtu+I7cmjkApVe54BXjNe1Gd35D9a4DVX17onZIeea8p0C/bZPZSSIlSSeak2mFk6u2U0U2UhLtSqrEsVcdAco7tylbJ6qS5eRYV7qlQHM+6z2J9IHu0aDHuoNxcjif1KrquJAAhohY3ndPH+Pv5RMVxR0zqO7n3LJVLLqXwTNYgdbEwxzhm6sd7QQCeZK1FSuT8QBHIwot46k50vY0udLiSO1OxnvTnLtd/Gcw6zIHA7gkR9k1SDgM8dkGHHvK13SDo4H/tKHxDdm8j90nj4rJVaL2Ahwc0TMOBbrtxXTjlLHHycWWF9W/Ry6qMu6L6R7dN4qafS34h4ESP8AUvpzD8WD2tdu1wBB4wRIlfN/RN1JtNxJ/bOOUg6dgwAWnhsuxdGbv9gwcA0D0JH6InzpFx/jt0NjwRI2SlnLe8LdWnxHAq9t7hr2hw2PtzCbI8hCEAIQhAUMArxzSmKVTj8LR6nulNVLwzMwEm2klP0zoodO4zd/gptGY2SF8V1zYue4wOyRBJMe6j9HMNNNzg5uVjHQwc+Jd4K7uNtdAk2I3MQOHepmE3sd7oqvWJ0bPomhQdy9VOJXmdPRb0jUrPWXa+CljQQNAmzUSDVT0WyjSbOoBPesV0xLqdwIPZewOAEDtN7Lv+n1K2BqrK/iHSzUGVBvTqAO/gqAtP8AxZFnyzeNbfj5azm2We8zMqPcVjwTAqpNSpoNVwPX1HprTv8A0TVzbioB2srhMOGvkRxC9lAIWk8RVMalxScS+mXNGgLO02PLWfEJnHelNN9uaI7ZfAMicgBBJnmtCxwnc6KFfYfRrOPW0hJ+b4Xa8ZC2wzm2PLMrjqMQ2tkc17eB1728Qu19E6gfb0yPp/UkH3XNq3RNsHqqh04PA9iFsuh9Y0KVJjt2tDXazBC6ccpXBePKeVsLevBgq0wm9yVQ35HmPB0b+ao7kzDhsfYoZU1B5FjvQ6rRnY6IvUlpSlLIIQhAYi7u4EnQcAmqFo53bqnIzcN+d3/aPdSH9XSOYdt/AnZvgoD6rqjtTKWnQuqNw3Zggch/NTwVCsLXKJKmEIRTVxV1juT9F/DuCg1z247k5SMeyBpMdUTZqJh1VNmokNJJqJs1VGdUTZqIGkl1VV2O0utt61Pi5jo/iAlvuAnTUTTqqLFY+XbkrK2Yb96SKpTl9b9XXqs4Ne6P4SZHsQkdZC47jqvWxy3NpAq6bJs1CO5NVbw/2E1Sujs7ZPRW091sndT23AiTGm8wqq4ECYBHdoUzbYjTaYykcDIJTiauW3LXGWubHcQlmrDgd5BmOPeq27wui4h8ZZ+jsyO8BSaFmWiWvkd5gie9Wlq8JxUE9W7UR9/1Ctaen97g8VhLTP1gLgZ0gj+YW2okkQ4yYkHmI29V0YXxyc2EjoeFXPWU2u7oPiNCpiyfRC7ipUpHYgPb6AOHuFrE3HYEIQgnOrh3BTcMogalRmU5dCvbO2yjVDe0+wJYCUHDmPUJQ1QhWXOhJSM+kp/EAAob3CN0lQs1E2aibzJJKD0dL0guTcrwph65yQV6vCUBg+m1LJch3CowHzacp/RUBqLS/iSf8hw3l7fYFYh1Zc2ePr0OHP8AinvqCFDrXQUR1ZR6uqmYquaYb7SNUPuCNR7gFV1JxzADcmPVbjC+jtFsOrVM53yiA2e/iVV8LVvwTgdu59PNUEA/C0aQOZUytagdkHU8FJxR7GAOpiDsQNiPNUsve7NtGvko92vrNepWF1ywBjwXDtBw5a6ewWowm9D6YEy5h35gGCPFZyo53DUgAjvngvcEuC1xIls6EcJ03HhPqujDxy8mMsbaxu+quWO4aT/CRBXRabgQCNQRIPNcpqu7dNw4x91sOieJ6mi7cTk/ktdOHONShCEkMbh1sQZIKkXNV+waY7ktt53pYrA8UNtqx1Un5T5gr1r38JHsrYVB4rx5aBJSG1FiPWTLiT5lM0RO+6nXdfN3BVta+azmTyAmEKieEKj/APM1ESC+D+8CEyOkjKhPVEOjQkbeqXaK61oE2+s0cR6rNXF8amjngDkF5Ro0B3+qVyHVeOvwTA4KJc4o1u5VXiFalRbnEjgANyeULG4xjNSppla0HYxr6qezXHj2s+nOICo2k3k5zvKIWLrVQNil3LXP+JxJ21K9o4cJkhTbPlpJZ5EZtxm2BJ7gSnhaVjtSd7K2p0w0bQB/MKfa1zIiSfbXZRc9NJhb8s0/C7kjSk71b/NTfzV0xoz0n6cR2h7LUdaQO+VCqXhlT+zf0vHjuPsqj/x+r/8AG8/6Sm6uNV3b0nhnGAdY4eC0hunGNU698blP9n+Flx5X/pQUscrVHDKyAOc+60+F3Af2akAujUToR8LoKr6tNrxOhPofVN2jyNA6RtDtx4LSZX5ZXD6tbvIcjOYcB3Hv9lM64hwe0wQZHiqPAr7NTdTPxNIc0cwd/RTw8/0XVjduDKaunUMMvBVpNeOI17jxC8We6DVzFVnLK4ecg/ZCmzVZ2KcXB5JRu41OnnCqzcfSJ9gli2z6uM/YLO5OrrFi2/B2M/6kiteO4AeZlVpqMp6DVO/mWxoDPip7DqRXrPd8TjHdoFBua8CGnX19E/eV3ObGUTwM6eJTNrh7yCRq7nt6ckb2rxTOwrP8Ryg7nd3kOak2mC02CGZo3JJOpVmLSs3/ANrzTVanX+iESF2Mf4Y1V2J0mUhOd45AE6p+5uqrNwq1tZtYlznAQS0A9w/v0Sy8a8ePaqipi7g4S01G8A50e4Cg314+odKQGs6Gf0V1fW7ezEc1HAbO+qi5OiYbVTLOs6D1ZjyVlQtqwj9j6uAV5b1gG6L2ve6wOKi5bOYaV9BlWCBSbPHtDLvx0TIuK7HE1KLgZ+VsiATy8lJuL0ZiyYM6+Ab/ALr3/E3HnGntH81NVpXvxhuzpB79D7pk4g06+Ktatw1w1APiJUI0aB1NJs+EImhqpFB7coJcJ+ybuq7Ts4chB+/NJrWNvUHw5e9rnD2lQamE047L3A+oR4Lck2yJ2S61qSezod4Kq6VGow6GVZ21wXfETI2W2P8AjDL/AEqjdObxLXDYgwR4IZjb3PyVqjmnZrmQ1jidgfpd7FJc4HfTvCrMSsi9hA1/Va43Tn5Mdx0LoniD7OrnOdzXAtcHOLpG4gHYyB6oWV6C4+6oPy1UzUbPVk7ua3dpPNo9l4tpZXLW+t3tyg8+6F7UqF3hyXmVP0aUrLTfaufT1TtGieStqWGyrGhZAcEtFc1XaYaTuru2sQE/SZCczqtIt2T1ATNazDlIAJSw1BKC9wJrtz7LKX/RKj1mheCdzMDxjZdIqgQs50ioQ3ONwCps8aceV7aYK76MEF2WqSNm9kA+Heqd3R+uxw7bTOsOaQY8lpHYqHRHfPjKh4nffBzk+iwenrWorHsrt+QH+E6+hhRqlw4fEx7TzLTHrsrl12QQRE9n3KtPzQDRPHQqNnWPpXLXmSQI+LXedNFKtq9P5dBrA8Y/krasKLyA6mwzO4HJRa2FW7srcoaQMxynLpmiJQn1W3BaSTO6iMa6dCrapgdB3+XUqN101zD0IVTcYZVZ8D2uHf2T67IhW0pjXSVIpFoaQ6QVUMuqlM9ppHuPUKU2/a7cJ3ETOJdOpwEEJRdB2UOg0TIKmvLu46LTGM+So73EEwd03nI4+ide8HhBTLnSYWjCqTGGQ4Pb2SdCQSCDzkIUrE6M0zqDqPLVCtzZT126nQJVha0YTdN4Uum4KxUyjCeDVFZWTzayWkn2hKACa6xeGskD5emKtfgE2XFyU0AJApjeJUfEKAe0tOxCec9JLkGwlz0Ka/WkWgj5Xg6eDhwVLifRi6ptL+ra8MEkU3ZnAc4IBK6W5sHMF5iVaKWcCSCJ5xxUXjjbHnzjitrdNeYcdQQY46Gdt1NqXjYidf1XQ7iyt7hpFWmwncOiHRzDhqCue410bYHE0ar2s4Bwze+8LHLDTr4uW5fSC6vJBnZIvzOpJGjhyM5sw+6jVcGrgdl7H+rSoFepWZpWa4DnuB5hExi8stfK3tKuTjOrvsCF7Wuu0Sqtt+0kZeHHyhJq1JS6J7+LP8z6FR30KZMxlPdoD5KF1qdZWBVdaXaUqpRynsmVMsqhmJVZUkahSLGvmcAnJS8WNwdf70TFWDJ4J57xy9VGruAGmy10wyV2KaMPiB7rxNYmM1PXgR/RCtz5X1taXTF4A7M+asLbpt9TXD3XPLK1qO+A+Wn6p81ns+ITHl/T7Kt0e/bqtn0xondwB79PurG36T0zOoHmNlySxqCsYjbUyNvMJV7asALjIjkSPJT2DtdHFWOEz3p8XbTx0XCcOxi5awDrDAGgMGBwCt7bpLXAghrvMtMJ7gljrrsVbsCvW30rm9n0k+qm4eDmn7wrm3x+nxLm+LT9xISNsfzSSbhZ+ji9M6B7Z8VK68HikNLWndJxzgQRzB91U06oT7boJlpTX1QtY9p0cz3Z/sqapiILiNI0HsFq763ZVHJ0ET3HcHuXPMds/wAm7NUa7qyYa8Elh7ieB8VlnLt18HJJNUXVyBUIAAG6arXIGqqLjEGOdmBUS4xQRA1J9ln1re8uNXlSwov1LGzzGh9lHrYJScJaXNI1MOOo81EOJ5ZTFXEpZvGhHt/siY1FyxOV8DcD2akjvChV7Oqw6ie9p38kqjiTxGsiApTr6d1XrKdb8INK4lSbSqA6eKj3jOI338RxCQ1w0PmqkRcteLqeJ9FDr1E71kgTyUKoZ32Wicqg4kZaOAn1QrK0wZ1yZnLSbpJ3J7hyQqYVbYOC3zTeMOB4aj1KsKTA1mnAKrpNzOLjrliPPiry+G/wdsqPVsj5nHMf0CocdxAl4Y06DU+KscYuixhI3WWYZMrKf2xt3dLCncPH7yl0r7mCFWscnxVMa6oX+uLandA7OTra55qnjResGsAkf3yKEXcXQvHc04zFXjifss++5c0xM+UJxl0SEaT3aan0kqD5j6p8dKH/AFeoWTNUpPWJH2bq16XkCHAHwMKxo9LabgWvZLHCHB0FpHIhcyLknrSE9l2XfSTo/RE1bR4LdzRJ7TeeQ/MO7dZeS3cEeIKmm4dzTNa5cdCdE07O0WZ5h4BHA6HyS3WD8pOYECVWF0HRXeHXBeNeIg+iVjTHLfyqWVylC7cCmuK9JVdUd6nUr8EQ7TklW2p38PNQKUSMwkHvj0Km4vZfl62RriRla4E7iRt3paOclWd1UAgTwVbUqZ+y2Y4qA95J1JK0GE24iUaO5dlngNAtbEIU+0MbIWs+Ev/Z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http://www.qmedicine.co.in/top%20health%20topics/D/images/demo/dyspepsia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600200"/>
            <a:ext cx="3227259" cy="408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7674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 Malignancy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Uncommon cause of chronic dyspepsia in Western Hemisphere</a:t>
            </a:r>
          </a:p>
          <a:p>
            <a:r>
              <a:rPr lang="en-US" dirty="0" smtClean="0"/>
              <a:t>More common in Asian, Hispanic, Afro-Caribbean populations</a:t>
            </a:r>
          </a:p>
          <a:p>
            <a:r>
              <a:rPr lang="en-US" dirty="0" smtClean="0"/>
              <a:t>Increases with age</a:t>
            </a:r>
          </a:p>
          <a:p>
            <a:r>
              <a:rPr lang="en-US" dirty="0" smtClean="0"/>
              <a:t>Epigastric pain vague, mild in early disease – more severe and constant with progression</a:t>
            </a:r>
          </a:p>
          <a:p>
            <a:r>
              <a:rPr lang="en-US" dirty="0" smtClean="0"/>
              <a:t>Weight loss from insufficient caloric intake</a:t>
            </a:r>
          </a:p>
          <a:p>
            <a:r>
              <a:rPr lang="en-US" dirty="0" smtClean="0"/>
              <a:t>Dysphagia related to esophageal or proximal gastric malignancy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4367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NSAIDs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 effect</a:t>
            </a:r>
          </a:p>
          <a:p>
            <a:pPr lvl="1"/>
            <a:r>
              <a:rPr lang="en-US" dirty="0" smtClean="0"/>
              <a:t>Ionization upon absorption into gastric mucosa</a:t>
            </a:r>
          </a:p>
          <a:p>
            <a:pPr lvl="1"/>
            <a:r>
              <a:rPr lang="en-US" dirty="0" smtClean="0"/>
              <a:t>Topical epithelial injury</a:t>
            </a:r>
          </a:p>
          <a:p>
            <a:r>
              <a:rPr lang="en-US" dirty="0" smtClean="0"/>
              <a:t>Systemic effect</a:t>
            </a:r>
          </a:p>
          <a:p>
            <a:pPr lvl="1"/>
            <a:r>
              <a:rPr lang="en-US" dirty="0" smtClean="0"/>
              <a:t>Inhibition of GI mucosal COX activity (COX1)</a:t>
            </a:r>
          </a:p>
          <a:p>
            <a:pPr lvl="1"/>
            <a:r>
              <a:rPr lang="en-US" dirty="0" smtClean="0"/>
              <a:t>Decreased mucosal prostaglandin protection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14325"/>
            <a:ext cx="3581400" cy="2775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69259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Association of symptoms with meals</a:t>
            </a:r>
          </a:p>
          <a:p>
            <a:r>
              <a:rPr lang="en-US" dirty="0" smtClean="0"/>
              <a:t>Heartburn </a:t>
            </a:r>
            <a:r>
              <a:rPr lang="en-US" dirty="0" smtClean="0"/>
              <a:t>/ regurgitation / cough </a:t>
            </a:r>
          </a:p>
          <a:p>
            <a:r>
              <a:rPr lang="en-US" dirty="0" smtClean="0"/>
              <a:t>NSAID use ??</a:t>
            </a:r>
          </a:p>
          <a:p>
            <a:r>
              <a:rPr lang="en-US" dirty="0" smtClean="0"/>
              <a:t>Radiation to back, personal/</a:t>
            </a:r>
            <a:r>
              <a:rPr lang="en-US" dirty="0" err="1" smtClean="0"/>
              <a:t>fhx</a:t>
            </a:r>
            <a:r>
              <a:rPr lang="en-US" dirty="0" smtClean="0"/>
              <a:t> of pancreatitis</a:t>
            </a:r>
          </a:p>
          <a:p>
            <a:r>
              <a:rPr lang="en-US" dirty="0" smtClean="0"/>
              <a:t>Significant weight loss / anorexia / vomiting / dysphagia / odynophagia / </a:t>
            </a:r>
            <a:r>
              <a:rPr lang="en-US" dirty="0" err="1" smtClean="0"/>
              <a:t>fhx</a:t>
            </a:r>
            <a:r>
              <a:rPr lang="en-US" dirty="0" smtClean="0"/>
              <a:t> of GI malignancy</a:t>
            </a:r>
          </a:p>
          <a:p>
            <a:r>
              <a:rPr lang="en-US" dirty="0" smtClean="0"/>
              <a:t>Severe episodic epigastric / RUQ pain lasting more than one hour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570358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Usually normal except for epigastric tenderness</a:t>
            </a:r>
          </a:p>
          <a:p>
            <a:r>
              <a:rPr lang="en-US" dirty="0" smtClean="0"/>
              <a:t>Jaundice, pallor, ascites, muscle wasting</a:t>
            </a:r>
          </a:p>
          <a:p>
            <a:r>
              <a:rPr lang="en-US" dirty="0" smtClean="0"/>
              <a:t>Palpable abdominal mass</a:t>
            </a:r>
          </a:p>
          <a:p>
            <a:r>
              <a:rPr lang="en-US" dirty="0" smtClean="0"/>
              <a:t>Palpable lymphadenopathy</a:t>
            </a:r>
          </a:p>
          <a:p>
            <a:pPr lvl="1"/>
            <a:r>
              <a:rPr lang="en-US" dirty="0" smtClean="0"/>
              <a:t>L supraclavicular = Virchow’s node </a:t>
            </a:r>
          </a:p>
          <a:p>
            <a:pPr lvl="1"/>
            <a:r>
              <a:rPr lang="en-US" dirty="0" err="1" smtClean="0"/>
              <a:t>Periumbilical</a:t>
            </a:r>
            <a:r>
              <a:rPr lang="en-US" dirty="0" smtClean="0"/>
              <a:t> = Sister Mary Joseph’s node</a:t>
            </a:r>
          </a:p>
          <a:p>
            <a:r>
              <a:rPr lang="en-US" dirty="0" err="1" smtClean="0"/>
              <a:t>Carnett</a:t>
            </a:r>
            <a:r>
              <a:rPr lang="en-US" dirty="0" smtClean="0"/>
              <a:t> sign</a:t>
            </a:r>
          </a:p>
          <a:p>
            <a:pPr lvl="1"/>
            <a:r>
              <a:rPr lang="en-US" dirty="0" smtClean="0"/>
              <a:t>Double straight leg raise or head raise while supine</a:t>
            </a:r>
          </a:p>
          <a:p>
            <a:pPr lvl="1"/>
            <a:r>
              <a:rPr lang="en-US" dirty="0" smtClean="0"/>
              <a:t>Finger presses point of tenderness</a:t>
            </a:r>
          </a:p>
          <a:p>
            <a:pPr lvl="1"/>
            <a:r>
              <a:rPr lang="en-US" dirty="0" smtClean="0"/>
              <a:t>+ test = Increased pain with </a:t>
            </a:r>
            <a:r>
              <a:rPr lang="en-US" dirty="0"/>
              <a:t>muscle tensing</a:t>
            </a:r>
          </a:p>
          <a:p>
            <a:pPr lvl="1"/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5098" y="200525"/>
            <a:ext cx="1790972" cy="148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584" y="2133600"/>
            <a:ext cx="1442901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81919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CBC</a:t>
            </a:r>
          </a:p>
          <a:p>
            <a:r>
              <a:rPr lang="en-US" dirty="0" smtClean="0"/>
              <a:t>Electrolytes + Calcium</a:t>
            </a:r>
          </a:p>
          <a:p>
            <a:r>
              <a:rPr lang="en-US" dirty="0" smtClean="0"/>
              <a:t>Hepatic Function Panel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0100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Alarm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Age &gt; 55 </a:t>
            </a:r>
            <a:r>
              <a:rPr lang="en-US" dirty="0" err="1" smtClean="0"/>
              <a:t>yrs</a:t>
            </a:r>
            <a:r>
              <a:rPr lang="en-US" dirty="0" smtClean="0"/>
              <a:t> with new-onset dyspepsia</a:t>
            </a:r>
          </a:p>
          <a:p>
            <a:pPr lvl="1"/>
            <a:r>
              <a:rPr lang="en-US" dirty="0" err="1" smtClean="0"/>
              <a:t>FHx</a:t>
            </a:r>
            <a:r>
              <a:rPr lang="en-US" dirty="0" smtClean="0"/>
              <a:t> of upper GI malignancy</a:t>
            </a:r>
          </a:p>
          <a:p>
            <a:pPr lvl="1"/>
            <a:r>
              <a:rPr lang="en-US" dirty="0" smtClean="0"/>
              <a:t>Unintended weight loss</a:t>
            </a:r>
          </a:p>
          <a:p>
            <a:pPr lvl="1"/>
            <a:r>
              <a:rPr lang="en-US" dirty="0" smtClean="0"/>
              <a:t>GI bleeding</a:t>
            </a:r>
          </a:p>
          <a:p>
            <a:pPr lvl="1"/>
            <a:r>
              <a:rPr lang="en-US" dirty="0" smtClean="0"/>
              <a:t>Progressive dysphagia</a:t>
            </a:r>
          </a:p>
          <a:p>
            <a:pPr lvl="1"/>
            <a:r>
              <a:rPr lang="en-US" dirty="0" smtClean="0"/>
              <a:t>Odynophagia (painful swallowing)</a:t>
            </a:r>
          </a:p>
          <a:p>
            <a:pPr lvl="1"/>
            <a:r>
              <a:rPr lang="en-US" dirty="0" smtClean="0"/>
              <a:t>Unexplained Iron deficiency</a:t>
            </a:r>
          </a:p>
          <a:p>
            <a:pPr lvl="1"/>
            <a:r>
              <a:rPr lang="en-US" dirty="0" smtClean="0"/>
              <a:t>Persistent vomiting</a:t>
            </a:r>
          </a:p>
          <a:p>
            <a:pPr lvl="1"/>
            <a:r>
              <a:rPr lang="en-US" dirty="0" smtClean="0"/>
              <a:t>Palpable mass or node</a:t>
            </a:r>
          </a:p>
          <a:p>
            <a:pPr lvl="1"/>
            <a:r>
              <a:rPr lang="en-US" dirty="0" smtClean="0"/>
              <a:t>Jaundice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4040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Diagnosis: Pt with alarm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Upper endoscopy within two weeks</a:t>
            </a:r>
          </a:p>
          <a:p>
            <a:pPr lvl="1"/>
            <a:r>
              <a:rPr lang="en-US" dirty="0" smtClean="0"/>
              <a:t>with stomach biopsy for </a:t>
            </a:r>
            <a:r>
              <a:rPr lang="en-US" dirty="0" err="1" smtClean="0"/>
              <a:t>H.pylori</a:t>
            </a:r>
            <a:endParaRPr lang="en-US" dirty="0" smtClean="0"/>
          </a:p>
          <a:p>
            <a:pPr lvl="1"/>
            <a:r>
              <a:rPr lang="en-US" dirty="0" smtClean="0"/>
              <a:t>Yield of EGD increases with age</a:t>
            </a:r>
            <a:endParaRPr lang="en-US" dirty="0"/>
          </a:p>
          <a:p>
            <a:pPr lvl="1"/>
            <a:r>
              <a:rPr lang="en-US" dirty="0" smtClean="0"/>
              <a:t>Per meta-analysis of 9 studies, 5389 pts:</a:t>
            </a:r>
          </a:p>
          <a:p>
            <a:pPr lvl="2"/>
            <a:r>
              <a:rPr lang="en-US" dirty="0" smtClean="0"/>
              <a:t>6% erosive esophagitis</a:t>
            </a:r>
          </a:p>
          <a:p>
            <a:pPr lvl="2"/>
            <a:r>
              <a:rPr lang="en-US" dirty="0" smtClean="0"/>
              <a:t>8% PUD</a:t>
            </a:r>
          </a:p>
          <a:p>
            <a:r>
              <a:rPr lang="en-US" dirty="0" smtClean="0"/>
              <a:t>If normal, most will have functional dyspepsia</a:t>
            </a:r>
          </a:p>
          <a:p>
            <a:r>
              <a:rPr lang="en-US" dirty="0" smtClean="0"/>
              <a:t>Further evaluation warranted if alarm features</a:t>
            </a:r>
          </a:p>
          <a:p>
            <a:r>
              <a:rPr lang="en-US" dirty="0" smtClean="0"/>
              <a:t>Age cutoff controversial </a:t>
            </a:r>
          </a:p>
          <a:p>
            <a:pPr lvl="1"/>
            <a:r>
              <a:rPr lang="en-US" dirty="0" smtClean="0"/>
              <a:t>AGA suggests 60-65 </a:t>
            </a:r>
            <a:r>
              <a:rPr lang="en-US" dirty="0" err="1" smtClean="0"/>
              <a:t>yrs</a:t>
            </a:r>
            <a:endParaRPr lang="en-US" dirty="0" smtClean="0"/>
          </a:p>
          <a:p>
            <a:pPr lvl="1"/>
            <a:r>
              <a:rPr lang="en-US" dirty="0" smtClean="0"/>
              <a:t>45-50 with Asian, Hispanic, Afro-Caribbean descent</a:t>
            </a:r>
          </a:p>
        </p:txBody>
      </p:sp>
    </p:spTree>
    <p:extLst>
      <p:ext uri="{BB962C8B-B14F-4D97-AF65-F5344CB8AC3E}">
        <p14:creationId xmlns:p14="http://schemas.microsoft.com/office/powerpoint/2010/main" val="13661662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Reflux Esophagitis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http://ts1.mm.bing.net/th?&amp;id=HN.608002051921608812&amp;w=300&amp;h=300&amp;c=0&amp;pid=1.9&amp;rs=0&amp;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133600"/>
            <a:ext cx="5626099" cy="4219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11878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Barrett’s Esophagus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8" name="Picture 6" descr="http://www.eventscribe.com/2012/ACG-Abstracts/assets/images/1419997_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676400"/>
            <a:ext cx="56388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67224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Gastric Ulcer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http://upload.wikimedia.org/wikipedia/commons/b/b2/Gastric_Ulcer_Antr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828800"/>
            <a:ext cx="4762500" cy="4701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1764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Common symptom with extensive differential diagnosis and </a:t>
            </a:r>
            <a:r>
              <a:rPr lang="en-US" sz="3200" b="1" dirty="0" err="1" smtClean="0"/>
              <a:t>heterogenous</a:t>
            </a:r>
            <a:r>
              <a:rPr lang="en-US" sz="3200" b="1" dirty="0" smtClean="0"/>
              <a:t> pathophysiology.</a:t>
            </a:r>
            <a:endParaRPr lang="en-US" sz="3200" b="1" dirty="0"/>
          </a:p>
        </p:txBody>
      </p:sp>
      <p:sp>
        <p:nvSpPr>
          <p:cNvPr id="4" name="AutoShape 2" descr="data:image/jpeg;base64,/9j/4AAQSkZJRgABAQAAAQABAAD/2wCEAAkGBhQSEBUTExMWFBUWGBkaGBcYFxYcFhobGRgcHRccGBkfICYfGxojHBcVIC8hJCgpLDAsGh4xNTAqNSYrLCkBCQoKDgwOGg8PGiolHyQqLDQqLC0sKSksKS80LSwpLCwwLCwsMCwsKSosLCwsLC0vLSksLCwpKSksKSwpLCwpLP/AABEIANMA7gMBIgACEQEDEQH/xAAcAAEAAgMBAQEAAAAAAAAAAAAABQYDBAcCAQj/xABDEAACAQIEBAQCCAMGBQQDAAABAgMAEQQSITEFBhNBIlFhcQeBFCMyQlKRofCxwdEVM2Jy4fFTgpKishZzg9IXJET/xAAaAQEAAwEBAQAAAAAAAAAAAAAAAgMEAQUG/8QAMREAAgECBAMGBgIDAQAAAAAAAAECAxEEEiExQVGhE2FxgZGxBSIywdHw4fEjM0IU/9oADAMBAAIRAxEAPwDtFKUqB0UpSgFKjuI8VCLIEKmSNc2RjYkAX/UaXF6hsTx8yyZYmsSkYjOmUtOpYyMDqRFGua1+9Qzq9gWqlV9ucYUZkJJSNQXlJ8G2tiftH+Pa9QWH57XFHprKsXVtYX8ccQOrsfxvsF7Xudq7mRHMi+0rW/tFDIsYYFmBawINgO5+ZArZqV0SFKUoBSlKAUpSgFKUoBSlKAUpSgFKUoBSlKAUpSgFKUoBSlKAVD8wc0w4Nby5tr+FSdL232GvrW7xbia4eFpXvZQdhcmvzpxfieK4linswKDLmYveGMXNs2uUa/h76XNcfI5Zt2iTXOPxJinCSxT55I2zRgwNG66gkCXUFCBYqRrVf4Hj+ISkCJCfBkBKuFyyZFVb3+ycq632vVz5c5K6DdSPCM5OvVxACJa1yY4hclST96xAHqasM3NbYd0E0cQjdlW8bDMrMwAupAutyASNt6x1q6jKyjd+S6bm6NFZc0vsUPiXw34rOG6skVs2bIHsoIUAEADsosL7VXOK8g4nDrnLRPqb9OS7DvrXVn4sZ0XELh5cXdQQkdxCoIvYa2dxpc696kcFxXqpml4dLGljqYL+nYabd6iqtVK7XR6dfsQSp7Je5xzlvn2fBq8aERq+jskYMul7WJYWtXYORviPDMAkktjoM0zIrGy6ZVGnv71TuYuW8FPnljYAZlVlQrmRmcLmt2PiW4Pl2qvJw7F8IxXWEX0iFPMDpsrD7w1ym/p29aujVU+58ml6anKmGlHWOqP0orXAI2Oor7VA4R8S5JIY8QcHlwpuHlVwenlOViUsPAO57W2trV8hnV1DIQykXBBuCD5Gr1NPTiUOLW57pSlSIilKUApSlAKUpQClKUApSlAKUpQClKUApSlAKUqtc3c2Jh1aJczTFM1kBORSbB2NjlG/nttvXJSURa+xQvjHzgik4UyGUN9qNCAFUD77bli3bUWv3rL8POWUw+F6uIVdAszjW2dyempB3CIFNibZmvrYGqQeT+tj8OOorLPJcsgLKVjv1GUnddAgY7k3tXXeJcPl+kCWIRuq5T03uFzrfKxsPFYMDb/CD2rJXqKnJRb8WaaUHa63MxwOJxiBjI2FhK32HWII0JVgQgt56+1Vr6HhWtgcHmmmds0uLcZlyRSoZgHJ1cAgBVFrkXIqxnhE2NdTimGRSbIgIRt7OwNz5WF+9YMPgBG+JYA2LpCugylIkDXUfdGeVh/yD5x7bsoN00ra68X57lqg5PK36fkzwcvxLGuVGIVQBaWQMQNtAwUeg9RWhxX6YpYYPGXEZAkjcKzLZQcoe2jEEGzXv5irYkeaNCviOgNv35VrFT2XS3lrtp/TXy96wSqTjK71uSSjroim8H5XXG5MRPiS7BhnSRIVfMhuEcIq7HKdz23q643hIKeJQ9wQbbd7fLbfSobmDG4TDrfFKn1rBCSoJYnYdztfbyqHwPDpsI8pws7MpYlIpfHHlKg2UizCxzKNSLAaVfOrGrFOW/B7db69DqVRu9P8dTxxXlzEYdV+hOFjVs7wH+7fXM1jYlCbnY2Pyrc+H/GymIOEAIiYMyRn7UDDxPGR+A3zKdtxoMoO9w3mdJPqsQv0ad7hUZrpIbWHTfY3Gtt9dq+8b5czsjKWSSM5lkW2ZdbkeqHS47iq4VHTd3/Z1qNRONrS9C60qqcu83szjD4tRFMSRGwv05rXN0PY2B8J10NWuvXhNTV0edKLi7PcUpSpnBSlKAUpSgFKUoBSlKAUpSgFKUoBSlKAVzfjuNkgxePmy52UwdNbXMiGGNRGPQys5v710iqjzHgHXGDEWzQtGqt3yvG5ZTa3cMde2QedUYiDlDT+S6hbPqQnKHCYpD9LRSl/CsJABgsCJI18lLa2HkKtiwFyRcnxfoPLy96juX4/qs1rdQ5yNrZh38za1/WpaXiSYbDy4iU2RASST7WA9yQB715EF2tWz2RrqSyKyMXH+PxYNUWxeWVgkca/aZjt7Aakk7AGorETJh4yMRMDJLIWLG4XMxUZYx5ABRbuTfvVfwOAnnlGOZR9JLq6oxsqRjNlj75Tlck2+9bsBVh/saObEjETxkSRrljTPmVQbEsBawYkAfIVpnUjJZNl+6L8lcacoSTe/sauC5nSIixa19fBJ/T+VfOKc7BQciSO3ZUjJvb/ABEZRv3qeTCQm2hsRpZj6bV7/seJ/sllPkaohTT0UvK7/Ba5Qcs0r+hVI4DKxkmKyX+woAKp5+7XvdtNLDtUgiX0Gv7220rxhOH9PFSQuLZ1WVfLMbq4A7/ZQ+5NTPRCXG2utz6jv/Ks9SMk7SRp7SMVZENi+FB0tIgZdxcC4bcEd7ggG42pw3i7QssE7M6tdY5j906ZUkPmdQGOhtbci8yq7/Ltbsfy+VYMbw2OdGRxdXUqfUFdflqa5GetiuclP6jW4jwxSBcaaHNrmVuzAjY66Eetb/KfG2lDwSm80OUE6DOpHhkA3AJDD3Vu1aXB+oFbDzeJ4vCH/EhvkJP49LE97X71AcUxhwk0ONRRZSkc2+sLtYnyJRiGB9WGl610JOnVylVSLqU7vdHTaV8RgQCNjqP5V9r2k7rQ80UpSgFKUoBSlKAUpSgFKUoBSlKAUpSgFQvOM1sFKuv1logRuOqwS49r3+VTVVT4hy5Y8LvY4uMEDuOnL/MA/KoVL5HYnD6kbGBX6tfb+v5VFc4KJpMNhPuqOvKBrcKSIVI8jIC3/wAbVMYQ+EW/CO386jvDLjpmtfII4ifLInU1PvMa8OlLLGT4noNXmrm7hY8q+pbX/Tz/AN/Ksrn7fbS3zt/qK8hibA63J7C/z7W219q9K9z6kgD132/X1rPvoiUnxYL6+y6/1PntbSs+ChbMo13v+u/puaiuOczwYNsrhpZSLiNLZgNASbkAd9bjY99Kq2M5px07npyCBewRVZre7KR28jrar4U1FpzepyEKlb/XHTnwL7xnCEyxyLe4Vl2/EQbn/p/WvfEeM4aFfrpoxqNGYXJPb9K5rxLA4+Vcoxr3PqiqTfa6oLe1Q/CoVMrJKhSaPRy5LG/4gxN8u+o8jpWuVXeaS1OxwVRyUHJJLitSf4x8ZsJG5SKGWZg1gPsi4JFhcX/jUnwbngSLmlws+GU/fZcy7Wu1tveqvwDg2Fgxc0uIVcykSZ2N7Lc9TKNrgi9/UV0DAYjrJmMYRSxyDvlt4cx7NbU771RVdLLt56EXQdNuMpN+hh5k5khVI5Yp0bKucqrAl4hYOe5IUMDoPnrWrzDgFlhliNiskbDbzB2Hbz+QqO5i5NiCySwRfWlJVUDMAWkFtr2I9e1SXM+J6UM7nTpQsdLX8K307b9jUJNSalHe5bTioK1+DJr4cYtpeE4N2vmMKg5r3OXwg39Qt/nVjqD5EiK8LwQIIIw0NwRYg9MXuP33qTGPXq9I6MVLLf7wFs2X1Fxf3Fe9stTyDZpUXwfmSHElxGxujuhDCxujFWIHcXU61KUTvscFKUroFKUoBSlKAUpSgFKUoBSlKAVSviri+lhsNJ+HGQ3PkCsi3/7qutQ3OPARjMDNh9MzochP3XAujfJgK41mViUXZpmpgZQQP9Ox8u/vUfwuDJisZsM09x564eHbsdRWtyrxbqxgt4WHhkQ2BR1sGB8tf5V64xxj6LNPKIWkHRw7kAE5j1JI3sO+VFjJA1tavn4RdpU3uelPR3XImljOZQBfffbX+evtvVQ5s52kjY4PARmfENpI4ItFf/F9kPtv6el5vjXGCwRcIy9SZTlcWPTWwzN6NqAAe/tW3wPl+DDqCqi7EsxsMzG+rMTqST3OpuaupQjB3ZU/nV3t1bOXy8qY0wZvBGb3JZtc25zMTqftX86r+B488UhjlZTYkGRToD538j6V+hjHAwAaJSM19QCM3n7761TfipyVFLhGmhjUSJr4QPEPI+dbIwpzi1dPwL4YqWZJacuXuaXBeI9QhSbMBt5jzt+dZOKYJX6eIGjxgobbFbgj8sp37VT+AcQ+ohkQWKgI2twXTRifIkENbyYVaRiROp1331sV0sfK4tf11rzJJwm4nq2zJVI/1zMHFsOBiMJNlUjOYiSB962U+rXWO1vWrzABlXSwsL/r+ft61R8cEabCYaMgmMiViL+FUA0v2N8ot6k9q6DgMEXhQ6DW9z5BvL2qeSVSyWun3PPrTS1fM8QC+g0sfP009vaqpzIhxM0eEUZjiZBn0uBEjZ5GI/CQoS57uPOrPxfHJBGRmAIFyx8h61o8jcFbM+NnUrJKAscbbxRDUKR2Zmux+Q7VowtC8+6O/jwRlnPLBvmW9VsLDQCofm0uuFeaMAyQfWqDYA5B4lJOgBXML1M1A86cQWPCSKQSZEZLKCWykWbKBu3iAA7sy16z7zzyJxXAUxaHF4RlzOSWjJ+qd0bKbsBmSQMhXMp971v8icYlmw+WdcsqEht7EB2XQnexRhf0rc5VwDYfBoshF7ySG2gUSO0lv+UNa/pVHbnL6PiHmiillj60sHSFlJaRI8Sr2a1gLzW9G9qjN2SvwJJZuB1GlUThvxbgeZIZYJsO0hsDIFyA9gWBtqbDfuKvdSjJS2INWdmKUpXQKVEcxcOnkVWw05iljYNY2Mcg7o48m2uNRW3wbiYxEEcyggOoNjup7qR5g3Bo9HY7Y3KUrU4lxAQpmOu9hfyUs35KpPype2pw2mcAEkgAb18jkDAEG4IuD6VUuKYeecQ4WV8pxAkeQISuVBkBQHcgB7HzJ8qtscYUADQAWA9BRXFj1SlKAUpSgKjzVyc7s2JwRWPEm2cNfpzACwDAbNt4/SxqI4VxdJ2CS5oMRCwzq32hmtcW2ZSL2IuLi/pXRag+Z+UYsalmLRyC2WaPSRbW0v3B2tVFbDxq67S5/kvp1WtHsYxwWJS0kaJdgMxCjMdO4G+9ejGQVvcad/69/aqrNi8dw9gs0bzwiw+kxgnTb6yMC6nbUXGp2FTnDOc45QCrpIPRge/lv2ry61LI/wDKmu9ao1JyktHc3E1Fr9z+/T2qSgwuaJlYaPpb0tWrNx1FTMqZ27KtsxubaA/vSoqb4hxiy5HEraCFlPVY22VLXY+1WUFTjK979yTK6jnysc643yviOHzP0UjaGRgzRsxC3BNih+6SLA6VB4/iE5ICRJBfQgydRmOtsoFj/tV5m5k+mMondo42ijkWKIgs2dnGRntfOCgJVV71qPhVllMK4f6OqtFkUMA8l8/WErWLAogDkXB+yDbMK2djFrPP98Xt7+JYsTwjdPik7I1uVoocIrPK5fEOA0lsznLqwVbDYA620/KrViOfFyIcsscTDwyGNwhHbxWsNu+1a+BWGNJ5Gt0YwQ0hI+sZbhweyxqQFI7m4N7a4jzdi21TASvCynKToxAGwjI1B9bVkkoSbtmfOzt7roTzN6NbGxy1iIcfiXV3Vlisyx95PKQ+cY1FrWJ9teiV+fuK4uRJTM0EuAzMChU/3ZWwuhygeLXNCdDYEa6HqfJ/P8WJwLTzskDQtkmDHKqtYWILfda4tfztvW2i1CKjbQw13JyvIt1VDm1l+mYImSLIjnqox8X3XhZdd1kjX8we1ZMdzfmV+jr4Q0NtWxHgD/VDuuwv7+VYuX8H13LSwjDlFUmO6OX6qK2ZyVzDI6yoL2vlY22t11VN5YkVB7ss3Ex9RL/kb/xrmXD8PgsbiFZy8dypy5pIjm6eVGKi3iyCwPlpe1W/iavhlxDoGlDqT0y+mYjLdSb5BsT2FiaqeCkWfC4aRkUtkym+ViCjEEZtfIW8xY1RUx7oxlKK7mWww2d2TtyMfM/CcJhy8cEg6rxDLnkaRieoPCCSSBoD8qtfJXGp5JcRh8QwaSKx0GgBd0tm+9rESNBuB2rnq8MzYgqqpcyRDwBRbNKgFwLm+U61d+S1zcT4hIB4WyjN5kTzgj5afnVlLEPEWk+HL1FSj2X1O7ZeKVAcy86wYPRszyFWZUQFm8Pnb7IJ0uaoU/xlnKi+HSFW2mDtKgt2ZcqkepJ00q11orvMlzrlVjkl8xxTIbxNOzJ6FiS9h+E3Rge+Y1VOC/EebEzrhZgidd8gKMVZVyk51v8AaDBdxbLmG+9bnK3NOFixcsck6xWAjVL2izdRjdXuQxsUW9+1u1I1YyV2SjqrnRqrHP8ADIMN14VDtBmZk7vEyFZlU9myEkHzHrVmVgRcG47Gq/zhx5YYTGNWkGTQXK5xbQAXLEHwr3IFXaPQXsZuD4lJ2VmH1sK6Ha6Sr4W9mC39x6VN1XOUsBKM00ydIlEjjjvcrHHfKXNh4yMtx2tVjrrTjoxd8RSlK4BSlKAV5kkCqWOgAJPsBevVV/niX/8AVEQNjNJFH7guC4/6FcUOPY01wU+PHVOIeCBgOnGmUMVO5lNrhvIA96qvFvhgmHzTAsxJ1kDusi3vqQtlO53rqMahEA2Cjc+QFaUPFIZ8KZr3gKM1zsUF/F7WF6sjOMeCtx0W3iceqsj86yc+Y3CTvG8gcIxFmVAbaW1A8rfnXSFxMmFhfH4sZZZI16Me7QR2GcsCNZGY272AG2tRWEwmXEvjJIlZcNlnnRj9YqlbxWHfpxFJGB3ZtPs2rLwt24pxOKaS/Tzu8Yv4ckZyg273Lgg+g2rNJUqUs0FZvoXRdSay3ff3Fp+HnJPRi+kYgDryF2QXJEKSMzhF7Zru121OtrkAVA4nlnEYaWTIrzSKB0Zg4CgEfWdVD4WdmLXNmP2bHSw6bjMVlso3P70qIlbwn/N+/wDLsNfnWPFYpL5LGmjC+rWhSRy5ipunBMFWBHWSSMPcykFSwJtpdgWsDa7dgK6dhZ1YBbbDbTa35+lQsytnuNbEflrt5+/vXzhjMsjMWJzWsptlFhstre+vtWWliWpd3EtqUlKOnA88zcFSSMpIqurA3U+R7D+tcZl4a2FxM8FyYhF1xa5JjRwLNpqUJkIY66C5Oluvc08allY4fBxrI6m0rsbRxXW4B7s5upsNgbmoN/huksglxGImka1iqkJGV/DlAvb3NTdSnRm7v5WQjLPBXWt93+6+hF8u8HxDMssOJW6oEUSx3ATUoFykAEXIva9qs/T4olyJ8KSe/Ta/ptva5/OqcGbhOJEZ8WG3je92tY/Vuo1uoGhta351a5ef8H0iy4iNjluFvqf9Ad6wutVg24q6a0a9tBJQl9S919yr8xz4ppGixGKMysLPGqqkZB7eEB7b3F9acB4xE6vGGsUZ7g6Ai9gV/wAOhGlV7GcfE012kyq72MgDeAWJuNCCbbe9WX6ZwiZUUkgKoUeE/dAGp3NxapzpyyWqX15LqaVVpU7JaeVyO4lxPLiR03yMzCzC2mVCxI0N7+EXsflvWbFcUTh2GROriPpE9pCqtYJnfdr6kfa01udbC9bE/MuAwSH6HH1yoBMoBeNCRoXYd7G1hrcgVC8Dx5xeVZC0MjlGMxU5nFyLDX7NiSApsLVphTnCCcotR5vS/wDBRVnCvKy9v316EHNJKzo0iy/SHvlluwz21OjEX1sdhubehse0cuToyCQ6zRaFSCPtJ6jTe171eOcuWYML9HWFmcYhxEY2I/vgv1cyjQLrmzW01WwHepYrg80ckmEWxniWRxiAWzypbVG7E3K6b2HzrReDejT5a/uiMrpU3pZkPBxnx2gdkkQ5oHYC6koQ6HfTVrH28q28XluVGbL4QEIOYLfxRsdbEasrX9L2q+cHwOGwxGYAYWaAS2YgmOTwBo/VSCW8wVOpvVP4ngoXmH0WOVcwDLZUOdbnsfEpv3NttLb0p1oyk0k7Ljw8yToJWs9XwLFypxPijYZDBihFDnSOJZURmdWAAYHKSTcgkE2Gtr2tVlbHYw4uwihnmwyI7F3KKWmjALxqFI0aKQDNawOm9c/4csqGzrPEiMfGmXqK9gHuPFurJe3rc1LS4mKFhLFxGbU5SzXtoLqpLKbi5e/uLVytWkn8mmnfv5BULrVe/wDRf8R8STh9cZg54l1vIgSSMW3Js2a3yqx8F5lw+LTPBKsg9Dr+Vc34f8Qp86pJHAYj1CmJaXJHIIyA9lIOoLAaXGp10rew/CIuIdYyqqOjKI58OSjEFbgpID4gDddfI6WtUo4mcFea08b9CDppytF26nTaVSYONYjAsFxB+kYW2uIsBLFa1jKo0ZPNgNPK210ilDKGU3BFwRsQdiK2U6saiuiqUXHRnqlKVacFVfmwZsXgB3SSSW3mBCyfxlWrRXPIOPx47ioMTfVxwJlcgrcvK5cqT9pSsaEHY20qUbZlcjJ2VyR+K3G+hgcgJU4iRYrggEKbtJY9iUVgD2LCozgfMEE/DcVC5MSLDKHQ3BRAjB9PLKL6edbHO2Mwk2Kw8M/jiUsshAJCvOBHDqNmJvqNr9qpXOHDHwTskhAZ0dY5BfLiItBIjj/ihSu++48qplnX07Pf8+BZGnGcb31W3gbnMEE3Th8AjbiEkiiTQ5YnU2imBJzWRY2FtLqRp3t/CuUzhHwsiC6Rq6G+rWexuT53X9a+85SIi4CVh9WHyX7I0kRCGx9dPnU5Bxa6jbQWKn039zWPEThCdpeRqop9neOt9xjDeS/kLjv+nc1rZNBbuSfPt+p9P6VHce40cM5eRScOU1lFyY3LNoygXCAFfH6m9rVmwfEklCPG+ZSu4sb3AI08q8uonfM+PU0U72SNzNpr5i/uPMa1qYTFOcc0JR+mIlcS2GUkGzKzfiuQbeVbcYFhmYDxXv8A/X8+9YcVxZVBWPZmsT5nWlOUIu8vTjcZHLRFP5a5hZGxGExJ6UrSTlHIAHjka2ve17g3tbStDHw4rC6t12BH99h2LDc7o5Yg7G1iNte1SvH/AKN03bFBcikHMw20+6d77/nVOwOOxURZ8I5SIkZIpST4ctrn8Pt/OteHwtTFyk6Ub809r9z+xGrKlh2k9fHgaeKmZbSl2dhs5jKSi+hzB9GuBuP0rTONNyxRSRe7NCTYrYnNbTMPyq04jmbEdMtPh4ZQQA3Tur62Fra3tff0qtY7jELk2meNTurQtchRaxy+Ei1r7VpeGr0/lnTa71quiEasKm0/YyS8ClPiXqNr9xAQLjW6+/8AGvo4PKWAdMQwsCCkWU9h5aH9e9XTlLnjAQQCNsTmckszZXAJICjcdgFWrLFztg2BInWw3vcb/wCxrDLGVKcvofmv4Lu1illfR6exzGHGSYUSRTQXiPiaN76kjWz2sRoosbDQ+dav9qgAPC00WigB1VlCBQEVbG9go/d66/ieIYSUWd4XFu5U6HaxqJl5X4a5Y2Qd2CvYd9d6tj8VTjlnG/lcyqhScnKMmupyzEcZ6kiyNjPEmq/USWTzy+RNgLm5rJJzF4g/UUuPED0pb+K1/u67Kd66U3K3DQe2vbN+7bivk3BeGQqGd1C7DM+3Y28tqg8bQloo+GiQdKMdXUl0OcQ8XQ2MxeVCQqq4CxDwj7QPiZQb1auXeJxw4lximTOfEHUDpugXw9PUgKNfDe99ak5sdwUAAtCQpuLXOoBHz3t+VU/G4LgjBulLiEzE2yxzZQSNbAgAi3ar51Y4il2Ti4ruX4ORtGWeEr+P8XLBxvmGNSzI4CuWLLYH7eUbDUm4FrX3qJ4VwJpnWdpjBGl8gYLmJP2nIbS1j3F9fWq+eD4NPHHPIFuQGOVDobbkhrXC6Vi+hYd3CqHlJ0BLPJ4r21y3HrvrV+DhGlLROT70yVSrOp8kGl636pFmxcJkmXDxzjFSgMYR0lLxMwIzFwAqxqSGsRqRvoK6fhjFhoRmEcOgLhbAZran1/0rm/K/KXFo1P0eBMOGAuzZEJ9O7be3ztVk4T8H5ZLPxDEl27rFcH26l729gPeu4nC1cQ/+YpevoiELQTzSuyP5g+JIlVoMNFIxcFQQt2YbHKm48rsANa6Tydw18PgYYZLZkW1hsouSq/8AKCF+VeeXeTMLggehEFJ3c3Z/+o6/v0qbq+jh6dBZYepRUmpaIUpSrio+GuXctR4bDRxQY8JHNFEFObwtZTlVlbQlTlax2OtdSqovCs3E8UwGZUw8ETG1wsiyzOV/zBZIyf8AMK45uKbXI7GKlJJkNzK+GxuDbB4BVdppUUvHHmWMdQF5GbbwqCRrvar7xHh0c8bRyKGVgQQQD9oWuPI27iqzyDMUkxmGYWKSiVdN0nuRr6Okgt6VcK5TlmSkSlHI8qOeCJJMOMBxCRUbCMsjOTYSxxgnqAnYENc2JykEdqqo4tMUeKOUhA/1cjD60ppbOD39TuLGrH8YcpOFQKOq7SAProipmKtbdCwjuPSqqihRppc/Mk/v+FejhMHTrXlUV0tvuY69eVJZYvc2IeL4pN5lkU6MrodRb3I39DUVNJiOqZIkWA63CSsY2J7mMrYHTW1bx9qiOJY0xOMshJNrJlDbb66EA6a3rRWwODpLPKCt4tdNiFDFV5PJHVmM/EjGQDLNArN2a5UHz0sb/nW6ec8VLGuQwpnUsCCWPbTtZszAW96jOK4GebDl5EjVRcjViQQCd7C3b+BqJ5Nw82Ik6ET5bDqDQG1iAdSD+MfOvAUMFdzjHRdOtj1nDE2UZOzfeYeZ2kMiCaSRibElicuhygqBpoL7a/nV3GMTU513tfMtvzvaq/xDld2EkjWkMbshBfLe25Ww2vn8vamC5ejP0mEp/dBXVyDrGy7gnUgEE6euugrbSxyoJypx09v25nngnVajJ2sWRXGwP7/3FfJIgxNwD56A/sb1KcP+FEv0PDyoR1TGpkjZ3W17sApFwWFwNd7b1EZMrPC5bPH4XVtHW/nl8xre533r28Pie000PLq0JUtU9CM4S8cWKmvhIsRESDlcd9pBE1iARe4HnfWukcK5R4PjlLxwqrDRlDMrpfYMl9Da+4ql4fDqgyqMoF/XfU/M+dTnBOFQdJ8bjJXjwy3VAjuhfKSGZmQhyoswC38zbYDHiaKoRzRm0+hqoYmbdk9EWH/8R8NYZQH010lOnr6fpXMfibyMcHi1GF6nSMSsbyMTnMpU289Wi+ZqaTnnCwYmN+GQzhfF1jK8hSRAjZQOozstnKG6gE7a3rW5g5plxuJzSKiqI1VEFyVvi8KzF203y20v+unj1MRJq0tfI9KlnqNKV2ii/wDpzFjKZ45ooi6K0smZUUOwW5ZiABqDfauu8N+CuAkGdcXJMr2OZXQhvLUXv6V958jaXCYbDoVXOwLlzZBHEhLMdbmzZNO/pvXNcLxo9ZIcAZWkdwFcuyKXOissQ8OUHXxDUDUVnwmLqVIpxirvzOTWR2judgi+CmAH/GPu/wDQCpLD/C3hygD6OHtf7bM2/ubVaYQcozamwv796916PbT5lTqz5kXheVcJGLJhoVH/ALa/zFb0ODRPsIi/5VA/gKzUqGZ8yF2KUpUTgpSlAKUpQEXxbmGCA5ZJVRytwD+h9Nf4VD8oYwDhuHO5eFHdiNS7i7sfUkm+tRnMvVGMxgjZY2eHCZHk/u/q3xGe/Y2zrp61l4E6YTARRyzoWAy3zLlBP3UtsouQPbWvPxVWUbxW5ppwVszNjgTAcWlGuaTDA79o5bDT/wCU1cqpfKsfXxzYxUZYxhzGpZSpJd1ZtDroI11t96rlJKFBYmwGt61UIuFNKRCs7zujm/xcJGIwOllvL47Xu2QDJ7FS5v8A4RVQxSFsoGviUn0A8X8QBVp+KfFkxEMKJmBWYFZBa4OR72v5iq3FICoIvYgH8xpXu/DmpQlF87nlYppNSRp8RxhRbJbMRudlHYn/AJtB61ocr8DkMkRl3miMwbuVMjK49wQNB+JT2qWnwavuNdL+oUkqD6AkmtzhfEA8eATJleA4mFm/EASQPn4W96yfG4y7O/czV8LnGE1lWpo8x8alMZEMQ6SzrBnYnxSWJYKO4XKQxNTvw5+F6PCcTMzKJtVSNmS2V2GpGpU2BHvUHjMXbBIgQnJxHEuxQZjb61RcDU6sNu1qvHJHNZjwEMbxNdAyjMbHKHIU66/Zy715mGpdkkoR0sehWquSd3rc3J/hoFkz4fEvCtiCuQObH7VmJDC5ufcn0qk4/ggi+nKWZz1Y8Kzm9yjrEb7k3+vcewFdJHOiWB6bba6jTyrnnFOIdQY58v8A/bC1vZMNp+lcxOyut2r+qK6Mryb7mdkjTKAvkLflpVX5/wCWRicO0qXGIgR3iIGrELcxsPvK1gLe1rVuPzhGN0fv5fvzrBLzmNbRn5n1rXHMneJnzLicoWYSpGoa3XsoYbgMPGyjzC5j7gGvXNvEUnaPDxlRFALWQ6KVTKq222Yk+v6Y8dwqeBJegty0jdPIR9XE5JyRqdiAQL37Co/A8uknWCdu9yyJr37gnvvfersXUq1VZR4DCUIwlmlsv3oasuIKhnJBJbVjbYHQL5m4GltrfPa4TgyzHNYZeko8QLeKRWBYalSeixAJv5gVsSclSO2ZOnhgSDtnmJ1+017eegqPhh+gYkwBjJn6EjHTMWXqELe/cMN/PevKqYeUabfH98j01irzyxslctvxJ4BPjG4dh8OLsyzE6gAKBCCxudQM2w1q9cg/DmHhqXB6k7AZ5CBptdU8luPeqVPzP1eIYZEDRNBHiFvcEtcxDS1wAchPsRU8OKy6/WN+dW4CM4YeMbK/HmYq0/nZ0alc+/tqcbStYD5dq2E5nn08Y09N9dzWpwkijMXmlVbDc57B4/cg/wBamMBx6KXQHKfJrdqjZ8UduiRpSlcOilKUApSlAYcXg0lRo5FDowKspFwQdCKgOHfDnAwurrApZPslvFl0tpf9i96stKmpSWzOqTRr4/E9KF5AuYojMAO+UE2rlGJ57w+KiVp8VK2YA9OCKQKt+xbKTcXtfQ3vauuTFbHMQFOhva2vnX5vm4H0pp8N1LLE7KoJvePMWjYEML3Uj5g+RrBi4KUbuTVuX9FtJJy1XqTM2AixbqmEmfMSGs0jsbgHSzd9z52r1iOrBKYMSnTl1K2vkdBYZlPbcC24IPvUZhuEg28bMfustw2nkwObt2P8q3OL4iTFYcYbEktiMN9bhZiPFOqi5hJ3z2+6Dc2vbSo4HFvDStGTa7/cni8NnjZpeJtka1g4C/1oU/aTFT6f4XgVr+92rDw5w8OeCUTMbH6MzH6QFyi5S5vKB+eh1r7yzwiWSd8XGws392tmKkZVUvp3IUj517eOrLF0HGnuefg6bo1c0tiX5ek8eKTbLiXsPRlVv4kmpm9aPDeAPDJNK5Y9dlYjKQilRbQeZFrk+Qrctp+/4VTRhKNOMXuki6q802zMTqf039tPSq7LgJSs8YT+9nWQNdbBVWL1vmvG3by86nrb38tNfb86+jeuypRnZS5kYycXofW1Huf3/OvmU6+WlfMm1eSNKstYgL9v3+960+K8TjgTPIbAmw0uSbHQW9ATW53N/l+t60OMYEv03SzNExcIdn8BBW+tjc/asfbWq6ma3y78CUbN2lsV6bmrFSN9RhwinvLe+vfKCLfnvXjAcIGOlLYhgJMgfPEdVuxQKRrssSm2u9XjBcyYIi0qrh3B1GIGUD/KzaMPY1JR8Iwk31iPGc27wuovb1UnTT1vXzdbF1ldSi4956lP/wA8HdP1KjzXyOMOIcTBI5nM8aM5sARIOmtkFl+0Y/kD5V4z4+G/WgEyg7x6NprsTrV0j4LhoW6kkhYg3vPMzqpvuoc5VOp1HyrFxLnfDIp6TDFP/wAOGzm/qRcL7mlLE1nbs7y8iEuxd81vJ6kFw3iyTpnja42sQQQRuGB1HetoVG8MwrmSaeUKjzsGManwRhVCqAdLtZQSbCpLzr6WOayzb8TzpWT0GbUUDbelBfvW9w7g0kxAVSB3Yg5R8+9Seu4SuXLgWMaWBWY3N2H5Ej+VSFYMFhFiQIuw/UnUms9ZWWClKVwClKUAqL47xIxqFQ2dtttB566ef5VKVH47gqSsGJIYdx6bVJJX1OPYpmLxsjWV3La7HQW9RtVV5n5caSQYmMBmXwuDf6xAe19Aw1tte5FdZw/LsSsGN2tsGtYf1qB4nwGUOxVSyliRlOlmO1vQWFXLJJZRG8Xc5nguMwIwV2EZNxZhkYb9rC2vcfKs2N4lDKgSMSGRTdWRG8LAGzK2xGtr976973LEcqvMhRoMw0uGA7dwTbWtaH4czjwpJNGmwGdSBffUgsB868yfwuObNTlr3myGJv8AUjnEvDumUfL0ZNWYEHIJNLvGwvbyy7V1D4Ouq4NIylmOZsx1B1a5HkGzFh6NWzw74ZBWDSNmYG93LOe2oGwq4cL4SkC2W5vuTvWyFJU0/muyutNSeiNt4wRYgEeRqvcV5SDaw2U91JNvkdxVjpUoyaKNyinlqe58Hn3Fen5ZmAY5Abdgdfe3erxSp9r3EbI5o0ZU2sBYbfvvWK37/OulT4NHFnRW9wK0JuWYG+7l9if0qaqxe5zKUUr7eleLfnV2/wDSEXm/5j+lfDyfF+Jv0/pXc0eZ3IUiWAOLMAR5EAitA8s4e+YR5Se6M6f+JFdHPKEPm35j+lZk5XgG6k/OjqJcSVnbc5m3LsFyGQtcffd3H/cxFb8GHCgBVAHkB/Suk4fhcUeqxqDa1/Ss6RACwAA9AKj2tjmvM55huFSuPDGxG/lUrhuT5T9tlUHtck1caVHtXsjmVENhOVYUsWUu3mSbfIDYelTCLYADQAWA7V9pVcpN7khSlK4BSlK4BSlKAUpSgFKUoBSlKAUpSgFKUoBSlKAUpSgFKUoBSlKAUpSgFKUoBSlKAUpSgFKUoD//2Q==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hQSEBUTExMWFBUWGBkaGBcYFxYcFhobGRgcHRccGBkfICYfGxojHBcVIC8hJCgpLDAsGh4xNTAqNSYrLCkBCQoKDgwOGg8PGiolHyQqLDQqLC0sKSksKS80LSwpLCwwLCwsMCwsKSosLCwsLC0vLSksLCwpKSksKSwpLCwpLP/AABEIANMA7gMBIgACEQEDEQH/xAAcAAEAAgMBAQEAAAAAAAAAAAAABQYDBAcCAQj/xABDEAACAQIEBAQCCAMGBQQDAAABAgMAEQQSITEFBhNBIlFhcQeBFCMyQlKRofCxwdEVM2Jy4fFTgpKishZzg9IXJET/xAAaAQEAAwEBAQAAAAAAAAAAAAAAAgMEAQUG/8QAMREAAgECBAMGBgIDAQAAAAAAAAECAxEEEiExQVGhE2FxgZGxBSIywdHw4fEjM0IU/9oADAMBAAIRAxEAPwDtFKUqB0UpSgFKjuI8VCLIEKmSNc2RjYkAX/UaXF6hsTx8yyZYmsSkYjOmUtOpYyMDqRFGua1+9Qzq9gWqlV9ucYUZkJJSNQXlJ8G2tiftH+Pa9QWH57XFHprKsXVtYX8ccQOrsfxvsF7Xudq7mRHMi+0rW/tFDIsYYFmBawINgO5+ZArZqV0SFKUoBSlKAUpSgFKUoBSlKAUpSgFKUoBSlKAUpSgFKUoBSlKAVD8wc0w4Nby5tr+FSdL232GvrW7xbia4eFpXvZQdhcmvzpxfieK4linswKDLmYveGMXNs2uUa/h76XNcfI5Zt2iTXOPxJinCSxT55I2zRgwNG66gkCXUFCBYqRrVf4Hj+ISkCJCfBkBKuFyyZFVb3+ycq632vVz5c5K6DdSPCM5OvVxACJa1yY4hclST96xAHqasM3NbYd0E0cQjdlW8bDMrMwAupAutyASNt6x1q6jKyjd+S6bm6NFZc0vsUPiXw34rOG6skVs2bIHsoIUAEADsosL7VXOK8g4nDrnLRPqb9OS7DvrXVn4sZ0XELh5cXdQQkdxCoIvYa2dxpc696kcFxXqpml4dLGljqYL+nYabd6iqtVK7XR6dfsQSp7Je5xzlvn2fBq8aERq+jskYMul7WJYWtXYORviPDMAkktjoM0zIrGy6ZVGnv71TuYuW8FPnljYAZlVlQrmRmcLmt2PiW4Pl2qvJw7F8IxXWEX0iFPMDpsrD7w1ym/p29aujVU+58ml6anKmGlHWOqP0orXAI2Oor7VA4R8S5JIY8QcHlwpuHlVwenlOViUsPAO57W2trV8hnV1DIQykXBBuCD5Gr1NPTiUOLW57pSlSIilKUApSlAKUpQClKUApSlAKUpQClKUApSlAKUqtc3c2Jh1aJczTFM1kBORSbB2NjlG/nttvXJSURa+xQvjHzgik4UyGUN9qNCAFUD77bli3bUWv3rL8POWUw+F6uIVdAszjW2dyempB3CIFNibZmvrYGqQeT+tj8OOorLPJcsgLKVjv1GUnddAgY7k3tXXeJcPl+kCWIRuq5T03uFzrfKxsPFYMDb/CD2rJXqKnJRb8WaaUHa63MxwOJxiBjI2FhK32HWII0JVgQgt56+1Vr6HhWtgcHmmmds0uLcZlyRSoZgHJ1cAgBVFrkXIqxnhE2NdTimGRSbIgIRt7OwNz5WF+9YMPgBG+JYA2LpCugylIkDXUfdGeVh/yD5x7bsoN00ra68X57lqg5PK36fkzwcvxLGuVGIVQBaWQMQNtAwUeg9RWhxX6YpYYPGXEZAkjcKzLZQcoe2jEEGzXv5irYkeaNCviOgNv35VrFT2XS3lrtp/TXy96wSqTjK71uSSjroim8H5XXG5MRPiS7BhnSRIVfMhuEcIq7HKdz23q643hIKeJQ9wQbbd7fLbfSobmDG4TDrfFKn1rBCSoJYnYdztfbyqHwPDpsI8pws7MpYlIpfHHlKg2UizCxzKNSLAaVfOrGrFOW/B7db69DqVRu9P8dTxxXlzEYdV+hOFjVs7wH+7fXM1jYlCbnY2Pyrc+H/GymIOEAIiYMyRn7UDDxPGR+A3zKdtxoMoO9w3mdJPqsQv0ad7hUZrpIbWHTfY3Gtt9dq+8b5czsjKWSSM5lkW2ZdbkeqHS47iq4VHTd3/Z1qNRONrS9C60qqcu83szjD4tRFMSRGwv05rXN0PY2B8J10NWuvXhNTV0edKLi7PcUpSpnBSlKAUpSgFKUoBSlKAUpSgFKUoBSlKAVzfjuNkgxePmy52UwdNbXMiGGNRGPQys5v710iqjzHgHXGDEWzQtGqt3yvG5ZTa3cMde2QedUYiDlDT+S6hbPqQnKHCYpD9LRSl/CsJABgsCJI18lLa2HkKtiwFyRcnxfoPLy96juX4/qs1rdQ5yNrZh38za1/WpaXiSYbDy4iU2RASST7WA9yQB715EF2tWz2RrqSyKyMXH+PxYNUWxeWVgkca/aZjt7Aakk7AGorETJh4yMRMDJLIWLG4XMxUZYx5ABRbuTfvVfwOAnnlGOZR9JLq6oxsqRjNlj75Tlck2+9bsBVh/saObEjETxkSRrljTPmVQbEsBawYkAfIVpnUjJZNl+6L8lcacoSTe/sauC5nSIixa19fBJ/T+VfOKc7BQciSO3ZUjJvb/ABEZRv3qeTCQm2hsRpZj6bV7/seJ/sllPkaohTT0UvK7/Ba5Qcs0r+hVI4DKxkmKyX+woAKp5+7XvdtNLDtUgiX0Gv7220rxhOH9PFSQuLZ1WVfLMbq4A7/ZQ+5NTPRCXG2utz6jv/Ks9SMk7SRp7SMVZENi+FB0tIgZdxcC4bcEd7ggG42pw3i7QssE7M6tdY5j906ZUkPmdQGOhtbci8yq7/Ltbsfy+VYMbw2OdGRxdXUqfUFdflqa5GetiuclP6jW4jwxSBcaaHNrmVuzAjY66Eetb/KfG2lDwSm80OUE6DOpHhkA3AJDD3Vu1aXB+oFbDzeJ4vCH/EhvkJP49LE97X71AcUxhwk0ONRRZSkc2+sLtYnyJRiGB9WGl610JOnVylVSLqU7vdHTaV8RgQCNjqP5V9r2k7rQ80UpSgFKUoBSlKAUpSgFKUoBSlKAUpSgFQvOM1sFKuv1logRuOqwS49r3+VTVVT4hy5Y8LvY4uMEDuOnL/MA/KoVL5HYnD6kbGBX6tfb+v5VFc4KJpMNhPuqOvKBrcKSIVI8jIC3/wAbVMYQ+EW/CO386jvDLjpmtfII4ifLInU1PvMa8OlLLGT4noNXmrm7hY8q+pbX/Tz/AN/Ksrn7fbS3zt/qK8hibA63J7C/z7W219q9K9z6kgD132/X1rPvoiUnxYL6+y6/1PntbSs+ChbMo13v+u/puaiuOczwYNsrhpZSLiNLZgNASbkAd9bjY99Kq2M5px07npyCBewRVZre7KR28jrar4U1FpzepyEKlb/XHTnwL7xnCEyxyLe4Vl2/EQbn/p/WvfEeM4aFfrpoxqNGYXJPb9K5rxLA4+Vcoxr3PqiqTfa6oLe1Q/CoVMrJKhSaPRy5LG/4gxN8u+o8jpWuVXeaS1OxwVRyUHJJLitSf4x8ZsJG5SKGWZg1gPsi4JFhcX/jUnwbngSLmlws+GU/fZcy7Wu1tveqvwDg2Fgxc0uIVcykSZ2N7Lc9TKNrgi9/UV0DAYjrJmMYRSxyDvlt4cx7NbU771RVdLLt56EXQdNuMpN+hh5k5khVI5Yp0bKucqrAl4hYOe5IUMDoPnrWrzDgFlhliNiskbDbzB2Hbz+QqO5i5NiCySwRfWlJVUDMAWkFtr2I9e1SXM+J6UM7nTpQsdLX8K307b9jUJNSalHe5bTioK1+DJr4cYtpeE4N2vmMKg5r3OXwg39Qt/nVjqD5EiK8LwQIIIw0NwRYg9MXuP33qTGPXq9I6MVLLf7wFs2X1Fxf3Fe9stTyDZpUXwfmSHElxGxujuhDCxujFWIHcXU61KUTvscFKUroFKUoBSlKAUpSgFKUoBSlKAVSviri+lhsNJ+HGQ3PkCsi3/7qutQ3OPARjMDNh9MzochP3XAujfJgK41mViUXZpmpgZQQP9Ox8u/vUfwuDJisZsM09x564eHbsdRWtyrxbqxgt4WHhkQ2BR1sGB8tf5V64xxj6LNPKIWkHRw7kAE5j1JI3sO+VFjJA1tavn4RdpU3uelPR3XImljOZQBfffbX+evtvVQ5s52kjY4PARmfENpI4ItFf/F9kPtv6el5vjXGCwRcIy9SZTlcWPTWwzN6NqAAe/tW3wPl+DDqCqi7EsxsMzG+rMTqST3OpuaupQjB3ZU/nV3t1bOXy8qY0wZvBGb3JZtc25zMTqftX86r+B488UhjlZTYkGRToD538j6V+hjHAwAaJSM19QCM3n7761TfipyVFLhGmhjUSJr4QPEPI+dbIwpzi1dPwL4YqWZJacuXuaXBeI9QhSbMBt5jzt+dZOKYJX6eIGjxgobbFbgj8sp37VT+AcQ+ohkQWKgI2twXTRifIkENbyYVaRiROp1331sV0sfK4tf11rzJJwm4nq2zJVI/1zMHFsOBiMJNlUjOYiSB962U+rXWO1vWrzABlXSwsL/r+ft61R8cEabCYaMgmMiViL+FUA0v2N8ot6k9q6DgMEXhQ6DW9z5BvL2qeSVSyWun3PPrTS1fM8QC+g0sfP009vaqpzIhxM0eEUZjiZBn0uBEjZ5GI/CQoS57uPOrPxfHJBGRmAIFyx8h61o8jcFbM+NnUrJKAscbbxRDUKR2Zmux+Q7VowtC8+6O/jwRlnPLBvmW9VsLDQCofm0uuFeaMAyQfWqDYA5B4lJOgBXML1M1A86cQWPCSKQSZEZLKCWykWbKBu3iAA7sy16z7zzyJxXAUxaHF4RlzOSWjJ+qd0bKbsBmSQMhXMp971v8icYlmw+WdcsqEht7EB2XQnexRhf0rc5VwDYfBoshF7ySG2gUSO0lv+UNa/pVHbnL6PiHmiillj60sHSFlJaRI8Sr2a1gLzW9G9qjN2SvwJJZuB1GlUThvxbgeZIZYJsO0hsDIFyA9gWBtqbDfuKvdSjJS2INWdmKUpXQKVEcxcOnkVWw05iljYNY2Mcg7o48m2uNRW3wbiYxEEcyggOoNjup7qR5g3Bo9HY7Y3KUrU4lxAQpmOu9hfyUs35KpPype2pw2mcAEkgAb18jkDAEG4IuD6VUuKYeecQ4WV8pxAkeQISuVBkBQHcgB7HzJ8qtscYUADQAWA9BRXFj1SlKAUpSgKjzVyc7s2JwRWPEm2cNfpzACwDAbNt4/SxqI4VxdJ2CS5oMRCwzq32hmtcW2ZSL2IuLi/pXRag+Z+UYsalmLRyC2WaPSRbW0v3B2tVFbDxq67S5/kvp1WtHsYxwWJS0kaJdgMxCjMdO4G+9ejGQVvcad/69/aqrNi8dw9gs0bzwiw+kxgnTb6yMC6nbUXGp2FTnDOc45QCrpIPRge/lv2ry61LI/wDKmu9ao1JyktHc3E1Fr9z+/T2qSgwuaJlYaPpb0tWrNx1FTMqZ27KtsxubaA/vSoqb4hxiy5HEraCFlPVY22VLXY+1WUFTjK979yTK6jnysc643yviOHzP0UjaGRgzRsxC3BNih+6SLA6VB4/iE5ICRJBfQgydRmOtsoFj/tV5m5k+mMondo42ijkWKIgs2dnGRntfOCgJVV71qPhVllMK4f6OqtFkUMA8l8/WErWLAogDkXB+yDbMK2djFrPP98Xt7+JYsTwjdPik7I1uVoocIrPK5fEOA0lsznLqwVbDYA620/KrViOfFyIcsscTDwyGNwhHbxWsNu+1a+BWGNJ5Gt0YwQ0hI+sZbhweyxqQFI7m4N7a4jzdi21TASvCynKToxAGwjI1B9bVkkoSbtmfOzt7roTzN6NbGxy1iIcfiXV3Vlisyx95PKQ+cY1FrWJ9teiV+fuK4uRJTM0EuAzMChU/3ZWwuhygeLXNCdDYEa6HqfJ/P8WJwLTzskDQtkmDHKqtYWILfda4tfztvW2i1CKjbQw13JyvIt1VDm1l+mYImSLIjnqox8X3XhZdd1kjX8we1ZMdzfmV+jr4Q0NtWxHgD/VDuuwv7+VYuX8H13LSwjDlFUmO6OX6qK2ZyVzDI6yoL2vlY22t11VN5YkVB7ss3Ex9RL/kb/xrmXD8PgsbiFZy8dypy5pIjm6eVGKi3iyCwPlpe1W/iavhlxDoGlDqT0y+mYjLdSb5BsT2FiaqeCkWfC4aRkUtkym+ViCjEEZtfIW8xY1RUx7oxlKK7mWww2d2TtyMfM/CcJhy8cEg6rxDLnkaRieoPCCSSBoD8qtfJXGp5JcRh8QwaSKx0GgBd0tm+9rESNBuB2rnq8MzYgqqpcyRDwBRbNKgFwLm+U61d+S1zcT4hIB4WyjN5kTzgj5afnVlLEPEWk+HL1FSj2X1O7ZeKVAcy86wYPRszyFWZUQFm8Pnb7IJ0uaoU/xlnKi+HSFW2mDtKgt2ZcqkepJ00q11orvMlzrlVjkl8xxTIbxNOzJ6FiS9h+E3Rge+Y1VOC/EebEzrhZgidd8gKMVZVyk51v8AaDBdxbLmG+9bnK3NOFixcsck6xWAjVL2izdRjdXuQxsUW9+1u1I1YyV2SjqrnRqrHP8ADIMN14VDtBmZk7vEyFZlU9myEkHzHrVmVgRcG47Gq/zhx5YYTGNWkGTQXK5xbQAXLEHwr3IFXaPQXsZuD4lJ2VmH1sK6Ha6Sr4W9mC39x6VN1XOUsBKM00ydIlEjjjvcrHHfKXNh4yMtx2tVjrrTjoxd8RSlK4BSlKAV5kkCqWOgAJPsBevVV/niX/8AVEQNjNJFH7guC4/6FcUOPY01wU+PHVOIeCBgOnGmUMVO5lNrhvIA96qvFvhgmHzTAsxJ1kDusi3vqQtlO53rqMahEA2Cjc+QFaUPFIZ8KZr3gKM1zsUF/F7WF6sjOMeCtx0W3iceqsj86yc+Y3CTvG8gcIxFmVAbaW1A8rfnXSFxMmFhfH4sZZZI16Me7QR2GcsCNZGY272AG2tRWEwmXEvjJIlZcNlnnRj9YqlbxWHfpxFJGB3ZtPs2rLwt24pxOKaS/Tzu8Yv4ckZyg273Lgg+g2rNJUqUs0FZvoXRdSay3ff3Fp+HnJPRi+kYgDryF2QXJEKSMzhF7Zru121OtrkAVA4nlnEYaWTIrzSKB0Zg4CgEfWdVD4WdmLXNmP2bHSw6bjMVlso3P70qIlbwn/N+/wDLsNfnWPFYpL5LGmjC+rWhSRy5ipunBMFWBHWSSMPcykFSwJtpdgWsDa7dgK6dhZ1YBbbDbTa35+lQsytnuNbEflrt5+/vXzhjMsjMWJzWsptlFhstre+vtWWliWpd3EtqUlKOnA88zcFSSMpIqurA3U+R7D+tcZl4a2FxM8FyYhF1xa5JjRwLNpqUJkIY66C5Oluvc08allY4fBxrI6m0rsbRxXW4B7s5upsNgbmoN/huksglxGImka1iqkJGV/DlAvb3NTdSnRm7v5WQjLPBXWt93+6+hF8u8HxDMssOJW6oEUSx3ATUoFykAEXIva9qs/T4olyJ8KSe/Ta/ptva5/OqcGbhOJEZ8WG3je92tY/Vuo1uoGhta351a5ef8H0iy4iNjluFvqf9Ad6wutVg24q6a0a9tBJQl9S919yr8xz4ppGixGKMysLPGqqkZB7eEB7b3F9acB4xE6vGGsUZ7g6Ai9gV/wAOhGlV7GcfE012kyq72MgDeAWJuNCCbbe9WX6ZwiZUUkgKoUeE/dAGp3NxapzpyyWqX15LqaVVpU7JaeVyO4lxPLiR03yMzCzC2mVCxI0N7+EXsflvWbFcUTh2GROriPpE9pCqtYJnfdr6kfa01udbC9bE/MuAwSH6HH1yoBMoBeNCRoXYd7G1hrcgVC8Dx5xeVZC0MjlGMxU5nFyLDX7NiSApsLVphTnCCcotR5vS/wDBRVnCvKy9v316EHNJKzo0iy/SHvlluwz21OjEX1sdhubehse0cuToyCQ6zRaFSCPtJ6jTe171eOcuWYML9HWFmcYhxEY2I/vgv1cyjQLrmzW01WwHepYrg80ckmEWxniWRxiAWzypbVG7E3K6b2HzrReDejT5a/uiMrpU3pZkPBxnx2gdkkQ5oHYC6koQ6HfTVrH28q28XluVGbL4QEIOYLfxRsdbEasrX9L2q+cHwOGwxGYAYWaAS2YgmOTwBo/VSCW8wVOpvVP4ngoXmH0WOVcwDLZUOdbnsfEpv3NttLb0p1oyk0k7Ljw8yToJWs9XwLFypxPijYZDBihFDnSOJZURmdWAAYHKSTcgkE2Gtr2tVlbHYw4uwihnmwyI7F3KKWmjALxqFI0aKQDNawOm9c/4csqGzrPEiMfGmXqK9gHuPFurJe3rc1LS4mKFhLFxGbU5SzXtoLqpLKbi5e/uLVytWkn8mmnfv5BULrVe/wDRf8R8STh9cZg54l1vIgSSMW3Js2a3yqx8F5lw+LTPBKsg9Dr+Vc34f8Qp86pJHAYj1CmJaXJHIIyA9lIOoLAaXGp10rew/CIuIdYyqqOjKI58OSjEFbgpID4gDddfI6WtUo4mcFea08b9CDppytF26nTaVSYONYjAsFxB+kYW2uIsBLFa1jKo0ZPNgNPK210ilDKGU3BFwRsQdiK2U6saiuiqUXHRnqlKVacFVfmwZsXgB3SSSW3mBCyfxlWrRXPIOPx47ioMTfVxwJlcgrcvK5cqT9pSsaEHY20qUbZlcjJ2VyR+K3G+hgcgJU4iRYrggEKbtJY9iUVgD2LCozgfMEE/DcVC5MSLDKHQ3BRAjB9PLKL6edbHO2Mwk2Kw8M/jiUsshAJCvOBHDqNmJvqNr9qpXOHDHwTskhAZ0dY5BfLiItBIjj/ihSu++48qplnX07Pf8+BZGnGcb31W3gbnMEE3Th8AjbiEkiiTQ5YnU2imBJzWRY2FtLqRp3t/CuUzhHwsiC6Rq6G+rWexuT53X9a+85SIi4CVh9WHyX7I0kRCGx9dPnU5Bxa6jbQWKn039zWPEThCdpeRqop9neOt9xjDeS/kLjv+nc1rZNBbuSfPt+p9P6VHce40cM5eRScOU1lFyY3LNoygXCAFfH6m9rVmwfEklCPG+ZSu4sb3AI08q8uonfM+PU0U72SNzNpr5i/uPMa1qYTFOcc0JR+mIlcS2GUkGzKzfiuQbeVbcYFhmYDxXv8A/X8+9YcVxZVBWPZmsT5nWlOUIu8vTjcZHLRFP5a5hZGxGExJ6UrSTlHIAHjka2ve17g3tbStDHw4rC6t12BH99h2LDc7o5Yg7G1iNte1SvH/AKN03bFBcikHMw20+6d77/nVOwOOxURZ8I5SIkZIpST4ctrn8Pt/OteHwtTFyk6Ub809r9z+xGrKlh2k9fHgaeKmZbSl2dhs5jKSi+hzB9GuBuP0rTONNyxRSRe7NCTYrYnNbTMPyq04jmbEdMtPh4ZQQA3Tur62Fra3tff0qtY7jELk2meNTurQtchRaxy+Ei1r7VpeGr0/lnTa71quiEasKm0/YyS8ClPiXqNr9xAQLjW6+/8AGvo4PKWAdMQwsCCkWU9h5aH9e9XTlLnjAQQCNsTmckszZXAJICjcdgFWrLFztg2BInWw3vcb/wCxrDLGVKcvofmv4Lu1illfR6exzGHGSYUSRTQXiPiaN76kjWz2sRoosbDQ+dav9qgAPC00WigB1VlCBQEVbG9go/d66/ieIYSUWd4XFu5U6HaxqJl5X4a5Y2Qd2CvYd9d6tj8VTjlnG/lcyqhScnKMmupyzEcZ6kiyNjPEmq/USWTzy+RNgLm5rJJzF4g/UUuPED0pb+K1/u67Kd66U3K3DQe2vbN+7bivk3BeGQqGd1C7DM+3Y28tqg8bQloo+GiQdKMdXUl0OcQ8XQ2MxeVCQqq4CxDwj7QPiZQb1auXeJxw4lximTOfEHUDpugXw9PUgKNfDe99ak5sdwUAAtCQpuLXOoBHz3t+VU/G4LgjBulLiEzE2yxzZQSNbAgAi3ar51Y4il2Ti4ruX4ORtGWeEr+P8XLBxvmGNSzI4CuWLLYH7eUbDUm4FrX3qJ4VwJpnWdpjBGl8gYLmJP2nIbS1j3F9fWq+eD4NPHHPIFuQGOVDobbkhrXC6Vi+hYd3CqHlJ0BLPJ4r21y3HrvrV+DhGlLROT70yVSrOp8kGl636pFmxcJkmXDxzjFSgMYR0lLxMwIzFwAqxqSGsRqRvoK6fhjFhoRmEcOgLhbAZran1/0rm/K/KXFo1P0eBMOGAuzZEJ9O7be3ztVk4T8H5ZLPxDEl27rFcH26l729gPeu4nC1cQ/+YpevoiELQTzSuyP5g+JIlVoMNFIxcFQQt2YbHKm48rsANa6Tydw18PgYYZLZkW1hsouSq/8AKCF+VeeXeTMLggehEFJ3c3Z/+o6/v0qbq+jh6dBZYepRUmpaIUpSrio+GuXctR4bDRxQY8JHNFEFObwtZTlVlbQlTlax2OtdSqovCs3E8UwGZUw8ETG1wsiyzOV/zBZIyf8AMK45uKbXI7GKlJJkNzK+GxuDbB4BVdppUUvHHmWMdQF5GbbwqCRrvar7xHh0c8bRyKGVgQQQD9oWuPI27iqzyDMUkxmGYWKSiVdN0nuRr6Okgt6VcK5TlmSkSlHI8qOeCJJMOMBxCRUbCMsjOTYSxxgnqAnYENc2JykEdqqo4tMUeKOUhA/1cjD60ppbOD39TuLGrH8YcpOFQKOq7SAProipmKtbdCwjuPSqqihRppc/Mk/v+FejhMHTrXlUV0tvuY69eVJZYvc2IeL4pN5lkU6MrodRb3I39DUVNJiOqZIkWA63CSsY2J7mMrYHTW1bx9qiOJY0xOMshJNrJlDbb66EA6a3rRWwODpLPKCt4tdNiFDFV5PJHVmM/EjGQDLNArN2a5UHz0sb/nW6ec8VLGuQwpnUsCCWPbTtZszAW96jOK4GebDl5EjVRcjViQQCd7C3b+BqJ5Nw82Ik6ET5bDqDQG1iAdSD+MfOvAUMFdzjHRdOtj1nDE2UZOzfeYeZ2kMiCaSRibElicuhygqBpoL7a/nV3GMTU513tfMtvzvaq/xDld2EkjWkMbshBfLe25Ww2vn8vamC5ejP0mEp/dBXVyDrGy7gnUgEE6euugrbSxyoJypx09v25nngnVajJ2sWRXGwP7/3FfJIgxNwD56A/sb1KcP+FEv0PDyoR1TGpkjZ3W17sApFwWFwNd7b1EZMrPC5bPH4XVtHW/nl8xre533r28Pie000PLq0JUtU9CM4S8cWKmvhIsRESDlcd9pBE1iARe4HnfWukcK5R4PjlLxwqrDRlDMrpfYMl9Da+4ql4fDqgyqMoF/XfU/M+dTnBOFQdJ8bjJXjwy3VAjuhfKSGZmQhyoswC38zbYDHiaKoRzRm0+hqoYmbdk9EWH/8R8NYZQH010lOnr6fpXMfibyMcHi1GF6nSMSsbyMTnMpU289Wi+ZqaTnnCwYmN+GQzhfF1jK8hSRAjZQOozstnKG6gE7a3rW5g5plxuJzSKiqI1VEFyVvi8KzF203y20v+unj1MRJq0tfI9KlnqNKV2ii/wDpzFjKZ45ooi6K0smZUUOwW5ZiABqDfauu8N+CuAkGdcXJMr2OZXQhvLUXv6V958jaXCYbDoVXOwLlzZBHEhLMdbmzZNO/pvXNcLxo9ZIcAZWkdwFcuyKXOissQ8OUHXxDUDUVnwmLqVIpxirvzOTWR2judgi+CmAH/GPu/wDQCpLD/C3hygD6OHtf7bM2/ubVaYQcozamwv796916PbT5lTqz5kXheVcJGLJhoVH/ALa/zFb0ODRPsIi/5VA/gKzUqGZ8yF2KUpUTgpSlAKUpQEXxbmGCA5ZJVRytwD+h9Nf4VD8oYwDhuHO5eFHdiNS7i7sfUkm+tRnMvVGMxgjZY2eHCZHk/u/q3xGe/Y2zrp61l4E6YTARRyzoWAy3zLlBP3UtsouQPbWvPxVWUbxW5ppwVszNjgTAcWlGuaTDA79o5bDT/wCU1cqpfKsfXxzYxUZYxhzGpZSpJd1ZtDroI11t96rlJKFBYmwGt61UIuFNKRCs7zujm/xcJGIwOllvL47Xu2QDJ7FS5v8A4RVQxSFsoGviUn0A8X8QBVp+KfFkxEMKJmBWYFZBa4OR72v5iq3FICoIvYgH8xpXu/DmpQlF87nlYppNSRp8RxhRbJbMRudlHYn/AJtB61ocr8DkMkRl3miMwbuVMjK49wQNB+JT2qWnwavuNdL+oUkqD6AkmtzhfEA8eATJleA4mFm/EASQPn4W96yfG4y7O/czV8LnGE1lWpo8x8alMZEMQ6SzrBnYnxSWJYKO4XKQxNTvw5+F6PCcTMzKJtVSNmS2V2GpGpU2BHvUHjMXbBIgQnJxHEuxQZjb61RcDU6sNu1qvHJHNZjwEMbxNdAyjMbHKHIU66/Zy715mGpdkkoR0sehWquSd3rc3J/hoFkz4fEvCtiCuQObH7VmJDC5ufcn0qk4/ggi+nKWZz1Y8Kzm9yjrEb7k3+vcewFdJHOiWB6bba6jTyrnnFOIdQY58v8A/bC1vZMNp+lcxOyut2r+qK6Mryb7mdkjTKAvkLflpVX5/wCWRicO0qXGIgR3iIGrELcxsPvK1gLe1rVuPzhGN0fv5fvzrBLzmNbRn5n1rXHMneJnzLicoWYSpGoa3XsoYbgMPGyjzC5j7gGvXNvEUnaPDxlRFALWQ6KVTKq222Yk+v6Y8dwqeBJegty0jdPIR9XE5JyRqdiAQL37Co/A8uknWCdu9yyJr37gnvvfersXUq1VZR4DCUIwlmlsv3oasuIKhnJBJbVjbYHQL5m4GltrfPa4TgyzHNYZeko8QLeKRWBYalSeixAJv5gVsSclSO2ZOnhgSDtnmJ1+017eegqPhh+gYkwBjJn6EjHTMWXqELe/cMN/PevKqYeUabfH98j01irzyxslctvxJ4BPjG4dh8OLsyzE6gAKBCCxudQM2w1q9cg/DmHhqXB6k7AZ5CBptdU8luPeqVPzP1eIYZEDRNBHiFvcEtcxDS1wAchPsRU8OKy6/WN+dW4CM4YeMbK/HmYq0/nZ0alc+/tqcbStYD5dq2E5nn08Y09N9dzWpwkijMXmlVbDc57B4/cg/wBamMBx6KXQHKfJrdqjZ8UduiRpSlcOilKUApSlAYcXg0lRo5FDowKspFwQdCKgOHfDnAwurrApZPslvFl0tpf9i96stKmpSWzOqTRr4/E9KF5AuYojMAO+UE2rlGJ57w+KiVp8VK2YA9OCKQKt+xbKTcXtfQ3vauuTFbHMQFOhva2vnX5vm4H0pp8N1LLE7KoJvePMWjYEML3Uj5g+RrBi4KUbuTVuX9FtJJy1XqTM2AixbqmEmfMSGs0jsbgHSzd9z52r1iOrBKYMSnTl1K2vkdBYZlPbcC24IPvUZhuEg28bMfustw2nkwObt2P8q3OL4iTFYcYbEktiMN9bhZiPFOqi5hJ3z2+6Dc2vbSo4HFvDStGTa7/cni8NnjZpeJtka1g4C/1oU/aTFT6f4XgVr+92rDw5w8OeCUTMbH6MzH6QFyi5S5vKB+eh1r7yzwiWSd8XGws392tmKkZVUvp3IUj517eOrLF0HGnuefg6bo1c0tiX5ek8eKTbLiXsPRlVv4kmpm9aPDeAPDJNK5Y9dlYjKQilRbQeZFrk+Qrctp+/4VTRhKNOMXuki6q802zMTqf039tPSq7LgJSs8YT+9nWQNdbBVWL1vmvG3by86nrb38tNfb86+jeuypRnZS5kYycXofW1Huf3/OvmU6+WlfMm1eSNKstYgL9v3+960+K8TjgTPIbAmw0uSbHQW9ATW53N/l+t60OMYEv03SzNExcIdn8BBW+tjc/asfbWq6ma3y78CUbN2lsV6bmrFSN9RhwinvLe+vfKCLfnvXjAcIGOlLYhgJMgfPEdVuxQKRrssSm2u9XjBcyYIi0qrh3B1GIGUD/KzaMPY1JR8Iwk31iPGc27wuovb1UnTT1vXzdbF1ldSi4956lP/wA8HdP1KjzXyOMOIcTBI5nM8aM5sARIOmtkFl+0Y/kD5V4z4+G/WgEyg7x6NprsTrV0j4LhoW6kkhYg3vPMzqpvuoc5VOp1HyrFxLnfDIp6TDFP/wAOGzm/qRcL7mlLE1nbs7y8iEuxd81vJ6kFw3iyTpnja42sQQQRuGB1HetoVG8MwrmSaeUKjzsGManwRhVCqAdLtZQSbCpLzr6WOayzb8TzpWT0GbUUDbelBfvW9w7g0kxAVSB3Yg5R8+9Seu4SuXLgWMaWBWY3N2H5Ej+VSFYMFhFiQIuw/UnUms9ZWWClKVwClKUAqL47xIxqFQ2dtttB566ef5VKVH47gqSsGJIYdx6bVJJX1OPYpmLxsjWV3La7HQW9RtVV5n5caSQYmMBmXwuDf6xAe19Aw1tte5FdZw/LsSsGN2tsGtYf1qB4nwGUOxVSyliRlOlmO1vQWFXLJJZRG8Xc5nguMwIwV2EZNxZhkYb9rC2vcfKs2N4lDKgSMSGRTdWRG8LAGzK2xGtr976973LEcqvMhRoMw0uGA7dwTbWtaH4czjwpJNGmwGdSBffUgsB868yfwuObNTlr3myGJv8AUjnEvDumUfL0ZNWYEHIJNLvGwvbyy7V1D4Ouq4NIylmOZsx1B1a5HkGzFh6NWzw74ZBWDSNmYG93LOe2oGwq4cL4SkC2W5vuTvWyFJU0/muyutNSeiNt4wRYgEeRqvcV5SDaw2U91JNvkdxVjpUoyaKNyinlqe58Hn3Fen5ZmAY5Abdgdfe3erxSp9r3EbI5o0ZU2sBYbfvvWK37/OulT4NHFnRW9wK0JuWYG+7l9if0qaqxe5zKUUr7eleLfnV2/wDSEXm/5j+lfDyfF+Jv0/pXc0eZ3IUiWAOLMAR5EAitA8s4e+YR5Se6M6f+JFdHPKEPm35j+lZk5XgG6k/OjqJcSVnbc5m3LsFyGQtcffd3H/cxFb8GHCgBVAHkB/Suk4fhcUeqxqDa1/Ss6RACwAA9AKj2tjmvM55huFSuPDGxG/lUrhuT5T9tlUHtck1caVHtXsjmVENhOVYUsWUu3mSbfIDYelTCLYADQAWA7V9pVcpN7khSlK4BSlK4BSlKAUpSgFKUoBSlKAUpSgFKUoBSlKAUpSgFKUoBSlKAUpSgFKUoBSlKAUpSgFKUoD//2Q==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data:image/jpeg;base64,/9j/4AAQSkZJRgABAQAAAQABAAD/2wCEAAkGBhQSEBUTExMWFBUWGBkaGBcYFxYcFhobGRgcHRccGBkfICYfGxojHBcVIC8hJCgpLDAsGh4xNTAqNSYrLCkBCQoKDgwOGg8PGiolHyQqLDQqLC0sKSksKS80LSwpLCwwLCwsMCwsKSosLCwsLC0vLSksLCwpKSksKSwpLCwpLP/AABEIANMA7gMBIgACEQEDEQH/xAAcAAEAAgMBAQEAAAAAAAAAAAAABQYDBAcCAQj/xABDEAACAQIEBAQCCAMGBQQDAAABAgMAEQQSITEFBhNBIlFhcQeBFCMyQlKRofCxwdEVM2Jy4fFTgpKishZzg9IXJET/xAAaAQEAAwEBAQAAAAAAAAAAAAAAAgMEAQUG/8QAMREAAgECBAMGBgIDAQAAAAAAAAECAxEEEiExQVGhE2FxgZGxBSIywdHw4fEjM0IU/9oADAMBAAIRAxEAPwDtFKUqB0UpSgFKjuI8VCLIEKmSNc2RjYkAX/UaXF6hsTx8yyZYmsSkYjOmUtOpYyMDqRFGua1+9Qzq9gWqlV9ucYUZkJJSNQXlJ8G2tiftH+Pa9QWH57XFHprKsXVtYX8ccQOrsfxvsF7Xudq7mRHMi+0rW/tFDIsYYFmBawINgO5+ZArZqV0SFKUoBSlKAUpSgFKUoBSlKAUpSgFKUoBSlKAUpSgFKUoBSlKAVD8wc0w4Nby5tr+FSdL232GvrW7xbia4eFpXvZQdhcmvzpxfieK4linswKDLmYveGMXNs2uUa/h76XNcfI5Zt2iTXOPxJinCSxT55I2zRgwNG66gkCXUFCBYqRrVf4Hj+ISkCJCfBkBKuFyyZFVb3+ycq632vVz5c5K6DdSPCM5OvVxACJa1yY4hclST96xAHqasM3NbYd0E0cQjdlW8bDMrMwAupAutyASNt6x1q6jKyjd+S6bm6NFZc0vsUPiXw34rOG6skVs2bIHsoIUAEADsosL7VXOK8g4nDrnLRPqb9OS7DvrXVn4sZ0XELh5cXdQQkdxCoIvYa2dxpc696kcFxXqpml4dLGljqYL+nYabd6iqtVK7XR6dfsQSp7Je5xzlvn2fBq8aERq+jskYMul7WJYWtXYORviPDMAkktjoM0zIrGy6ZVGnv71TuYuW8FPnljYAZlVlQrmRmcLmt2PiW4Pl2qvJw7F8IxXWEX0iFPMDpsrD7w1ym/p29aujVU+58ml6anKmGlHWOqP0orXAI2Oor7VA4R8S5JIY8QcHlwpuHlVwenlOViUsPAO57W2trV8hnV1DIQykXBBuCD5Gr1NPTiUOLW57pSlSIilKUApSlAKUpQClKUApSlAKUpQClKUApSlAKUqtc3c2Jh1aJczTFM1kBORSbB2NjlG/nttvXJSURa+xQvjHzgik4UyGUN9qNCAFUD77bli3bUWv3rL8POWUw+F6uIVdAszjW2dyempB3CIFNibZmvrYGqQeT+tj8OOorLPJcsgLKVjv1GUnddAgY7k3tXXeJcPl+kCWIRuq5T03uFzrfKxsPFYMDb/CD2rJXqKnJRb8WaaUHa63MxwOJxiBjI2FhK32HWII0JVgQgt56+1Vr6HhWtgcHmmmds0uLcZlyRSoZgHJ1cAgBVFrkXIqxnhE2NdTimGRSbIgIRt7OwNz5WF+9YMPgBG+JYA2LpCugylIkDXUfdGeVh/yD5x7bsoN00ra68X57lqg5PK36fkzwcvxLGuVGIVQBaWQMQNtAwUeg9RWhxX6YpYYPGXEZAkjcKzLZQcoe2jEEGzXv5irYkeaNCviOgNv35VrFT2XS3lrtp/TXy96wSqTjK71uSSjroim8H5XXG5MRPiS7BhnSRIVfMhuEcIq7HKdz23q643hIKeJQ9wQbbd7fLbfSobmDG4TDrfFKn1rBCSoJYnYdztfbyqHwPDpsI8pws7MpYlIpfHHlKg2UizCxzKNSLAaVfOrGrFOW/B7db69DqVRu9P8dTxxXlzEYdV+hOFjVs7wH+7fXM1jYlCbnY2Pyrc+H/GymIOEAIiYMyRn7UDDxPGR+A3zKdtxoMoO9w3mdJPqsQv0ad7hUZrpIbWHTfY3Gtt9dq+8b5czsjKWSSM5lkW2ZdbkeqHS47iq4VHTd3/Z1qNRONrS9C60qqcu83szjD4tRFMSRGwv05rXN0PY2B8J10NWuvXhNTV0edKLi7PcUpSpnBSlKAUpSgFKUoBSlKAUpSgFKUoBSlKAVzfjuNkgxePmy52UwdNbXMiGGNRGPQys5v710iqjzHgHXGDEWzQtGqt3yvG5ZTa3cMde2QedUYiDlDT+S6hbPqQnKHCYpD9LRSl/CsJABgsCJI18lLa2HkKtiwFyRcnxfoPLy96juX4/qs1rdQ5yNrZh38za1/WpaXiSYbDy4iU2RASST7WA9yQB715EF2tWz2RrqSyKyMXH+PxYNUWxeWVgkca/aZjt7Aakk7AGorETJh4yMRMDJLIWLG4XMxUZYx5ABRbuTfvVfwOAnnlGOZR9JLq6oxsqRjNlj75Tlck2+9bsBVh/saObEjETxkSRrljTPmVQbEsBawYkAfIVpnUjJZNl+6L8lcacoSTe/sauC5nSIixa19fBJ/T+VfOKc7BQciSO3ZUjJvb/ABEZRv3qeTCQm2hsRpZj6bV7/seJ/sllPkaohTT0UvK7/Ba5Qcs0r+hVI4DKxkmKyX+woAKp5+7XvdtNLDtUgiX0Gv7220rxhOH9PFSQuLZ1WVfLMbq4A7/ZQ+5NTPRCXG2utz6jv/Ks9SMk7SRp7SMVZENi+FB0tIgZdxcC4bcEd7ggG42pw3i7QssE7M6tdY5j906ZUkPmdQGOhtbci8yq7/Ltbsfy+VYMbw2OdGRxdXUqfUFdflqa5GetiuclP6jW4jwxSBcaaHNrmVuzAjY66Eetb/KfG2lDwSm80OUE6DOpHhkA3AJDD3Vu1aXB+oFbDzeJ4vCH/EhvkJP49LE97X71AcUxhwk0ONRRZSkc2+sLtYnyJRiGB9WGl610JOnVylVSLqU7vdHTaV8RgQCNjqP5V9r2k7rQ80UpSgFKUoBSlKAUpSgFKUoBSlKAUpSgFQvOM1sFKuv1logRuOqwS49r3+VTVVT4hy5Y8LvY4uMEDuOnL/MA/KoVL5HYnD6kbGBX6tfb+v5VFc4KJpMNhPuqOvKBrcKSIVI8jIC3/wAbVMYQ+EW/CO386jvDLjpmtfII4ifLInU1PvMa8OlLLGT4noNXmrm7hY8q+pbX/Tz/AN/Ksrn7fbS3zt/qK8hibA63J7C/z7W219q9K9z6kgD132/X1rPvoiUnxYL6+y6/1PntbSs+ChbMo13v+u/puaiuOczwYNsrhpZSLiNLZgNASbkAd9bjY99Kq2M5px07npyCBewRVZre7KR28jrar4U1FpzepyEKlb/XHTnwL7xnCEyxyLe4Vl2/EQbn/p/WvfEeM4aFfrpoxqNGYXJPb9K5rxLA4+Vcoxr3PqiqTfa6oLe1Q/CoVMrJKhSaPRy5LG/4gxN8u+o8jpWuVXeaS1OxwVRyUHJJLitSf4x8ZsJG5SKGWZg1gPsi4JFhcX/jUnwbngSLmlws+GU/fZcy7Wu1tveqvwDg2Fgxc0uIVcykSZ2N7Lc9TKNrgi9/UV0DAYjrJmMYRSxyDvlt4cx7NbU771RVdLLt56EXQdNuMpN+hh5k5khVI5Yp0bKucqrAl4hYOe5IUMDoPnrWrzDgFlhliNiskbDbzB2Hbz+QqO5i5NiCySwRfWlJVUDMAWkFtr2I9e1SXM+J6UM7nTpQsdLX8K307b9jUJNSalHe5bTioK1+DJr4cYtpeE4N2vmMKg5r3OXwg39Qt/nVjqD5EiK8LwQIIIw0NwRYg9MXuP33qTGPXq9I6MVLLf7wFs2X1Fxf3Fe9stTyDZpUXwfmSHElxGxujuhDCxujFWIHcXU61KUTvscFKUroFKUoBSlKAUpSgFKUoBSlKAVSviri+lhsNJ+HGQ3PkCsi3/7qutQ3OPARjMDNh9MzochP3XAujfJgK41mViUXZpmpgZQQP9Ox8u/vUfwuDJisZsM09x564eHbsdRWtyrxbqxgt4WHhkQ2BR1sGB8tf5V64xxj6LNPKIWkHRw7kAE5j1JI3sO+VFjJA1tavn4RdpU3uelPR3XImljOZQBfffbX+evtvVQ5s52kjY4PARmfENpI4ItFf/F9kPtv6el5vjXGCwRcIy9SZTlcWPTWwzN6NqAAe/tW3wPl+DDqCqi7EsxsMzG+rMTqST3OpuaupQjB3ZU/nV3t1bOXy8qY0wZvBGb3JZtc25zMTqftX86r+B488UhjlZTYkGRToD538j6V+hjHAwAaJSM19QCM3n7761TfipyVFLhGmhjUSJr4QPEPI+dbIwpzi1dPwL4YqWZJacuXuaXBeI9QhSbMBt5jzt+dZOKYJX6eIGjxgobbFbgj8sp37VT+AcQ+ohkQWKgI2twXTRifIkENbyYVaRiROp1331sV0sfK4tf11rzJJwm4nq2zJVI/1zMHFsOBiMJNlUjOYiSB962U+rXWO1vWrzABlXSwsL/r+ft61R8cEabCYaMgmMiViL+FUA0v2N8ot6k9q6DgMEXhQ6DW9z5BvL2qeSVSyWun3PPrTS1fM8QC+g0sfP009vaqpzIhxM0eEUZjiZBn0uBEjZ5GI/CQoS57uPOrPxfHJBGRmAIFyx8h61o8jcFbM+NnUrJKAscbbxRDUKR2Zmux+Q7VowtC8+6O/jwRlnPLBvmW9VsLDQCofm0uuFeaMAyQfWqDYA5B4lJOgBXML1M1A86cQWPCSKQSZEZLKCWykWbKBu3iAA7sy16z7zzyJxXAUxaHF4RlzOSWjJ+qd0bKbsBmSQMhXMp971v8icYlmw+WdcsqEht7EB2XQnexRhf0rc5VwDYfBoshF7ySG2gUSO0lv+UNa/pVHbnL6PiHmiillj60sHSFlJaRI8Sr2a1gLzW9G9qjN2SvwJJZuB1GlUThvxbgeZIZYJsO0hsDIFyA9gWBtqbDfuKvdSjJS2INWdmKUpXQKVEcxcOnkVWw05iljYNY2Mcg7o48m2uNRW3wbiYxEEcyggOoNjup7qR5g3Bo9HY7Y3KUrU4lxAQpmOu9hfyUs35KpPype2pw2mcAEkgAb18jkDAEG4IuD6VUuKYeecQ4WV8pxAkeQISuVBkBQHcgB7HzJ8qtscYUADQAWA9BRXFj1SlKAUpSgKjzVyc7s2JwRWPEm2cNfpzACwDAbNt4/SxqI4VxdJ2CS5oMRCwzq32hmtcW2ZSL2IuLi/pXRag+Z+UYsalmLRyC2WaPSRbW0v3B2tVFbDxq67S5/kvp1WtHsYxwWJS0kaJdgMxCjMdO4G+9ejGQVvcad/69/aqrNi8dw9gs0bzwiw+kxgnTb6yMC6nbUXGp2FTnDOc45QCrpIPRge/lv2ry61LI/wDKmu9ao1JyktHc3E1Fr9z+/T2qSgwuaJlYaPpb0tWrNx1FTMqZ27KtsxubaA/vSoqb4hxiy5HEraCFlPVY22VLXY+1WUFTjK979yTK6jnysc643yviOHzP0UjaGRgzRsxC3BNih+6SLA6VB4/iE5ICRJBfQgydRmOtsoFj/tV5m5k+mMondo42ijkWKIgs2dnGRntfOCgJVV71qPhVllMK4f6OqtFkUMA8l8/WErWLAogDkXB+yDbMK2djFrPP98Xt7+JYsTwjdPik7I1uVoocIrPK5fEOA0lsznLqwVbDYA620/KrViOfFyIcsscTDwyGNwhHbxWsNu+1a+BWGNJ5Gt0YwQ0hI+sZbhweyxqQFI7m4N7a4jzdi21TASvCynKToxAGwjI1B9bVkkoSbtmfOzt7roTzN6NbGxy1iIcfiXV3Vlisyx95PKQ+cY1FrWJ9teiV+fuK4uRJTM0EuAzMChU/3ZWwuhygeLXNCdDYEa6HqfJ/P8WJwLTzskDQtkmDHKqtYWILfda4tfztvW2i1CKjbQw13JyvIt1VDm1l+mYImSLIjnqox8X3XhZdd1kjX8we1ZMdzfmV+jr4Q0NtWxHgD/VDuuwv7+VYuX8H13LSwjDlFUmO6OX6qK2ZyVzDI6yoL2vlY22t11VN5YkVB7ss3Ex9RL/kb/xrmXD8PgsbiFZy8dypy5pIjm6eVGKi3iyCwPlpe1W/iavhlxDoGlDqT0y+mYjLdSb5BsT2FiaqeCkWfC4aRkUtkym+ViCjEEZtfIW8xY1RUx7oxlKK7mWww2d2TtyMfM/CcJhy8cEg6rxDLnkaRieoPCCSSBoD8qtfJXGp5JcRh8QwaSKx0GgBd0tm+9rESNBuB2rnq8MzYgqqpcyRDwBRbNKgFwLm+U61d+S1zcT4hIB4WyjN5kTzgj5afnVlLEPEWk+HL1FSj2X1O7ZeKVAcy86wYPRszyFWZUQFm8Pnb7IJ0uaoU/xlnKi+HSFW2mDtKgt2ZcqkepJ00q11orvMlzrlVjkl8xxTIbxNOzJ6FiS9h+E3Rge+Y1VOC/EebEzrhZgidd8gKMVZVyk51v8AaDBdxbLmG+9bnK3NOFixcsck6xWAjVL2izdRjdXuQxsUW9+1u1I1YyV2SjqrnRqrHP8ADIMN14VDtBmZk7vEyFZlU9myEkHzHrVmVgRcG47Gq/zhx5YYTGNWkGTQXK5xbQAXLEHwr3IFXaPQXsZuD4lJ2VmH1sK6Ha6Sr4W9mC39x6VN1XOUsBKM00ydIlEjjjvcrHHfKXNh4yMtx2tVjrrTjoxd8RSlK4BSlKAV5kkCqWOgAJPsBevVV/niX/8AVEQNjNJFH7guC4/6FcUOPY01wU+PHVOIeCBgOnGmUMVO5lNrhvIA96qvFvhgmHzTAsxJ1kDusi3vqQtlO53rqMahEA2Cjc+QFaUPFIZ8KZr3gKM1zsUF/F7WF6sjOMeCtx0W3iceqsj86yc+Y3CTvG8gcIxFmVAbaW1A8rfnXSFxMmFhfH4sZZZI16Me7QR2GcsCNZGY272AG2tRWEwmXEvjJIlZcNlnnRj9YqlbxWHfpxFJGB3ZtPs2rLwt24pxOKaS/Tzu8Yv4ckZyg273Lgg+g2rNJUqUs0FZvoXRdSay3ff3Fp+HnJPRi+kYgDryF2QXJEKSMzhF7Zru121OtrkAVA4nlnEYaWTIrzSKB0Zg4CgEfWdVD4WdmLXNmP2bHSw6bjMVlso3P70qIlbwn/N+/wDLsNfnWPFYpL5LGmjC+rWhSRy5ipunBMFWBHWSSMPcykFSwJtpdgWsDa7dgK6dhZ1YBbbDbTa35+lQsytnuNbEflrt5+/vXzhjMsjMWJzWsptlFhstre+vtWWliWpd3EtqUlKOnA88zcFSSMpIqurA3U+R7D+tcZl4a2FxM8FyYhF1xa5JjRwLNpqUJkIY66C5Oluvc08allY4fBxrI6m0rsbRxXW4B7s5upsNgbmoN/huksglxGImka1iqkJGV/DlAvb3NTdSnRm7v5WQjLPBXWt93+6+hF8u8HxDMssOJW6oEUSx3ATUoFykAEXIva9qs/T4olyJ8KSe/Ta/ptva5/OqcGbhOJEZ8WG3je92tY/Vuo1uoGhta351a5ef8H0iy4iNjluFvqf9Ad6wutVg24q6a0a9tBJQl9S919yr8xz4ppGixGKMysLPGqqkZB7eEB7b3F9acB4xE6vGGsUZ7g6Ai9gV/wAOhGlV7GcfE012kyq72MgDeAWJuNCCbbe9WX6ZwiZUUkgKoUeE/dAGp3NxapzpyyWqX15LqaVVpU7JaeVyO4lxPLiR03yMzCzC2mVCxI0N7+EXsflvWbFcUTh2GROriPpE9pCqtYJnfdr6kfa01udbC9bE/MuAwSH6HH1yoBMoBeNCRoXYd7G1hrcgVC8Dx5xeVZC0MjlGMxU5nFyLDX7NiSApsLVphTnCCcotR5vS/wDBRVnCvKy9v316EHNJKzo0iy/SHvlluwz21OjEX1sdhubehse0cuToyCQ6zRaFSCPtJ6jTe171eOcuWYML9HWFmcYhxEY2I/vgv1cyjQLrmzW01WwHepYrg80ckmEWxniWRxiAWzypbVG7E3K6b2HzrReDejT5a/uiMrpU3pZkPBxnx2gdkkQ5oHYC6koQ6HfTVrH28q28XluVGbL4QEIOYLfxRsdbEasrX9L2q+cHwOGwxGYAYWaAS2YgmOTwBo/VSCW8wVOpvVP4ngoXmH0WOVcwDLZUOdbnsfEpv3NttLb0p1oyk0k7Ljw8yToJWs9XwLFypxPijYZDBihFDnSOJZURmdWAAYHKSTcgkE2Gtr2tVlbHYw4uwihnmwyI7F3KKWmjALxqFI0aKQDNawOm9c/4csqGzrPEiMfGmXqK9gHuPFurJe3rc1LS4mKFhLFxGbU5SzXtoLqpLKbi5e/uLVytWkn8mmnfv5BULrVe/wDRf8R8STh9cZg54l1vIgSSMW3Js2a3yqx8F5lw+LTPBKsg9Dr+Vc34f8Qp86pJHAYj1CmJaXJHIIyA9lIOoLAaXGp10rew/CIuIdYyqqOjKI58OSjEFbgpID4gDddfI6WtUo4mcFea08b9CDppytF26nTaVSYONYjAsFxB+kYW2uIsBLFa1jKo0ZPNgNPK210ilDKGU3BFwRsQdiK2U6saiuiqUXHRnqlKVacFVfmwZsXgB3SSSW3mBCyfxlWrRXPIOPx47ioMTfVxwJlcgrcvK5cqT9pSsaEHY20qUbZlcjJ2VyR+K3G+hgcgJU4iRYrggEKbtJY9iUVgD2LCozgfMEE/DcVC5MSLDKHQ3BRAjB9PLKL6edbHO2Mwk2Kw8M/jiUsshAJCvOBHDqNmJvqNr9qpXOHDHwTskhAZ0dY5BfLiItBIjj/ihSu++48qplnX07Pf8+BZGnGcb31W3gbnMEE3Th8AjbiEkiiTQ5YnU2imBJzWRY2FtLqRp3t/CuUzhHwsiC6Rq6G+rWexuT53X9a+85SIi4CVh9WHyX7I0kRCGx9dPnU5Bxa6jbQWKn039zWPEThCdpeRqop9neOt9xjDeS/kLjv+nc1rZNBbuSfPt+p9P6VHce40cM5eRScOU1lFyY3LNoygXCAFfH6m9rVmwfEklCPG+ZSu4sb3AI08q8uonfM+PU0U72SNzNpr5i/uPMa1qYTFOcc0JR+mIlcS2GUkGzKzfiuQbeVbcYFhmYDxXv8A/X8+9YcVxZVBWPZmsT5nWlOUIu8vTjcZHLRFP5a5hZGxGExJ6UrSTlHIAHjka2ve17g3tbStDHw4rC6t12BH99h2LDc7o5Yg7G1iNte1SvH/AKN03bFBcikHMw20+6d77/nVOwOOxURZ8I5SIkZIpST4ctrn8Pt/OteHwtTFyk6Ub809r9z+xGrKlh2k9fHgaeKmZbSl2dhs5jKSi+hzB9GuBuP0rTONNyxRSRe7NCTYrYnNbTMPyq04jmbEdMtPh4ZQQA3Tur62Fra3tff0qtY7jELk2meNTurQtchRaxy+Ei1r7VpeGr0/lnTa71quiEasKm0/YyS8ClPiXqNr9xAQLjW6+/8AGvo4PKWAdMQwsCCkWU9h5aH9e9XTlLnjAQQCNsTmckszZXAJICjcdgFWrLFztg2BInWw3vcb/wCxrDLGVKcvofmv4Lu1illfR6exzGHGSYUSRTQXiPiaN76kjWz2sRoosbDQ+dav9qgAPC00WigB1VlCBQEVbG9go/d66/ieIYSUWd4XFu5U6HaxqJl5X4a5Y2Qd2CvYd9d6tj8VTjlnG/lcyqhScnKMmupyzEcZ6kiyNjPEmq/USWTzy+RNgLm5rJJzF4g/UUuPED0pb+K1/u67Kd66U3K3DQe2vbN+7bivk3BeGQqGd1C7DM+3Y28tqg8bQloo+GiQdKMdXUl0OcQ8XQ2MxeVCQqq4CxDwj7QPiZQb1auXeJxw4lximTOfEHUDpugXw9PUgKNfDe99ak5sdwUAAtCQpuLXOoBHz3t+VU/G4LgjBulLiEzE2yxzZQSNbAgAi3ar51Y4il2Ti4ruX4ORtGWeEr+P8XLBxvmGNSzI4CuWLLYH7eUbDUm4FrX3qJ4VwJpnWdpjBGl8gYLmJP2nIbS1j3F9fWq+eD4NPHHPIFuQGOVDobbkhrXC6Vi+hYd3CqHlJ0BLPJ4r21y3HrvrV+DhGlLROT70yVSrOp8kGl636pFmxcJkmXDxzjFSgMYR0lLxMwIzFwAqxqSGsRqRvoK6fhjFhoRmEcOgLhbAZran1/0rm/K/KXFo1P0eBMOGAuzZEJ9O7be3ztVk4T8H5ZLPxDEl27rFcH26l729gPeu4nC1cQ/+YpevoiELQTzSuyP5g+JIlVoMNFIxcFQQt2YbHKm48rsANa6Tydw18PgYYZLZkW1hsouSq/8AKCF+VeeXeTMLggehEFJ3c3Z/+o6/v0qbq+jh6dBZYepRUmpaIUpSrio+GuXctR4bDRxQY8JHNFEFObwtZTlVlbQlTlax2OtdSqovCs3E8UwGZUw8ETG1wsiyzOV/zBZIyf8AMK45uKbXI7GKlJJkNzK+GxuDbB4BVdppUUvHHmWMdQF5GbbwqCRrvar7xHh0c8bRyKGVgQQQD9oWuPI27iqzyDMUkxmGYWKSiVdN0nuRr6Okgt6VcK5TlmSkSlHI8qOeCJJMOMBxCRUbCMsjOTYSxxgnqAnYENc2JykEdqqo4tMUeKOUhA/1cjD60ppbOD39TuLGrH8YcpOFQKOq7SAProipmKtbdCwjuPSqqihRppc/Mk/v+FejhMHTrXlUV0tvuY69eVJZYvc2IeL4pN5lkU6MrodRb3I39DUVNJiOqZIkWA63CSsY2J7mMrYHTW1bx9qiOJY0xOMshJNrJlDbb66EA6a3rRWwODpLPKCt4tdNiFDFV5PJHVmM/EjGQDLNArN2a5UHz0sb/nW6ec8VLGuQwpnUsCCWPbTtZszAW96jOK4GebDl5EjVRcjViQQCd7C3b+BqJ5Nw82Ik6ET5bDqDQG1iAdSD+MfOvAUMFdzjHRdOtj1nDE2UZOzfeYeZ2kMiCaSRibElicuhygqBpoL7a/nV3GMTU513tfMtvzvaq/xDld2EkjWkMbshBfLe25Ww2vn8vamC5ejP0mEp/dBXVyDrGy7gnUgEE6euugrbSxyoJypx09v25nngnVajJ2sWRXGwP7/3FfJIgxNwD56A/sb1KcP+FEv0PDyoR1TGpkjZ3W17sApFwWFwNd7b1EZMrPC5bPH4XVtHW/nl8xre533r28Pie000PLq0JUtU9CM4S8cWKmvhIsRESDlcd9pBE1iARe4HnfWukcK5R4PjlLxwqrDRlDMrpfYMl9Da+4ql4fDqgyqMoF/XfU/M+dTnBOFQdJ8bjJXjwy3VAjuhfKSGZmQhyoswC38zbYDHiaKoRzRm0+hqoYmbdk9EWH/8R8NYZQH010lOnr6fpXMfibyMcHi1GF6nSMSsbyMTnMpU289Wi+ZqaTnnCwYmN+GQzhfF1jK8hSRAjZQOozstnKG6gE7a3rW5g5plxuJzSKiqI1VEFyVvi8KzF203y20v+unj1MRJq0tfI9KlnqNKV2ii/wDpzFjKZ45ooi6K0smZUUOwW5ZiABqDfauu8N+CuAkGdcXJMr2OZXQhvLUXv6V958jaXCYbDoVXOwLlzZBHEhLMdbmzZNO/pvXNcLxo9ZIcAZWkdwFcuyKXOissQ8OUHXxDUDUVnwmLqVIpxirvzOTWR2judgi+CmAH/GPu/wDQCpLD/C3hygD6OHtf7bM2/ubVaYQcozamwv796916PbT5lTqz5kXheVcJGLJhoVH/ALa/zFb0ODRPsIi/5VA/gKzUqGZ8yF2KUpUTgpSlAKUpQEXxbmGCA5ZJVRytwD+h9Nf4VD8oYwDhuHO5eFHdiNS7i7sfUkm+tRnMvVGMxgjZY2eHCZHk/u/q3xGe/Y2zrp61l4E6YTARRyzoWAy3zLlBP3UtsouQPbWvPxVWUbxW5ppwVszNjgTAcWlGuaTDA79o5bDT/wCU1cqpfKsfXxzYxUZYxhzGpZSpJd1ZtDroI11t96rlJKFBYmwGt61UIuFNKRCs7zujm/xcJGIwOllvL47Xu2QDJ7FS5v8A4RVQxSFsoGviUn0A8X8QBVp+KfFkxEMKJmBWYFZBa4OR72v5iq3FICoIvYgH8xpXu/DmpQlF87nlYppNSRp8RxhRbJbMRudlHYn/AJtB61ocr8DkMkRl3miMwbuVMjK49wQNB+JT2qWnwavuNdL+oUkqD6AkmtzhfEA8eATJleA4mFm/EASQPn4W96yfG4y7O/czV8LnGE1lWpo8x8alMZEMQ6SzrBnYnxSWJYKO4XKQxNTvw5+F6PCcTMzKJtVSNmS2V2GpGpU2BHvUHjMXbBIgQnJxHEuxQZjb61RcDU6sNu1qvHJHNZjwEMbxNdAyjMbHKHIU66/Zy715mGpdkkoR0sehWquSd3rc3J/hoFkz4fEvCtiCuQObH7VmJDC5ufcn0qk4/ggi+nKWZz1Y8Kzm9yjrEb7k3+vcewFdJHOiWB6bba6jTyrnnFOIdQY58v8A/bC1vZMNp+lcxOyut2r+qK6Mryb7mdkjTKAvkLflpVX5/wCWRicO0qXGIgR3iIGrELcxsPvK1gLe1rVuPzhGN0fv5fvzrBLzmNbRn5n1rXHMneJnzLicoWYSpGoa3XsoYbgMPGyjzC5j7gGvXNvEUnaPDxlRFALWQ6KVTKq222Yk+v6Y8dwqeBJegty0jdPIR9XE5JyRqdiAQL37Co/A8uknWCdu9yyJr37gnvvfersXUq1VZR4DCUIwlmlsv3oasuIKhnJBJbVjbYHQL5m4GltrfPa4TgyzHNYZeko8QLeKRWBYalSeixAJv5gVsSclSO2ZOnhgSDtnmJ1+017eegqPhh+gYkwBjJn6EjHTMWXqELe/cMN/PevKqYeUabfH98j01irzyxslctvxJ4BPjG4dh8OLsyzE6gAKBCCxudQM2w1q9cg/DmHhqXB6k7AZ5CBptdU8luPeqVPzP1eIYZEDRNBHiFvcEtcxDS1wAchPsRU8OKy6/WN+dW4CM4YeMbK/HmYq0/nZ0alc+/tqcbStYD5dq2E5nn08Y09N9dzWpwkijMXmlVbDc57B4/cg/wBamMBx6KXQHKfJrdqjZ8UduiRpSlcOilKUApSlAYcXg0lRo5FDowKspFwQdCKgOHfDnAwurrApZPslvFl0tpf9i96stKmpSWzOqTRr4/E9KF5AuYojMAO+UE2rlGJ57w+KiVp8VK2YA9OCKQKt+xbKTcXtfQ3vauuTFbHMQFOhva2vnX5vm4H0pp8N1LLE7KoJvePMWjYEML3Uj5g+RrBi4KUbuTVuX9FtJJy1XqTM2AixbqmEmfMSGs0jsbgHSzd9z52r1iOrBKYMSnTl1K2vkdBYZlPbcC24IPvUZhuEg28bMfustw2nkwObt2P8q3OL4iTFYcYbEktiMN9bhZiPFOqi5hJ3z2+6Dc2vbSo4HFvDStGTa7/cni8NnjZpeJtka1g4C/1oU/aTFT6f4XgVr+92rDw5w8OeCUTMbH6MzH6QFyi5S5vKB+eh1r7yzwiWSd8XGws392tmKkZVUvp3IUj517eOrLF0HGnuefg6bo1c0tiX5ek8eKTbLiXsPRlVv4kmpm9aPDeAPDJNK5Y9dlYjKQilRbQeZFrk+Qrctp+/4VTRhKNOMXuki6q802zMTqf039tPSq7LgJSs8YT+9nWQNdbBVWL1vmvG3by86nrb38tNfb86+jeuypRnZS5kYycXofW1Huf3/OvmU6+WlfMm1eSNKstYgL9v3+960+K8TjgTPIbAmw0uSbHQW9ATW53N/l+t60OMYEv03SzNExcIdn8BBW+tjc/asfbWq6ma3y78CUbN2lsV6bmrFSN9RhwinvLe+vfKCLfnvXjAcIGOlLYhgJMgfPEdVuxQKRrssSm2u9XjBcyYIi0qrh3B1GIGUD/KzaMPY1JR8Iwk31iPGc27wuovb1UnTT1vXzdbF1ldSi4956lP/wA8HdP1KjzXyOMOIcTBI5nM8aM5sARIOmtkFl+0Y/kD5V4z4+G/WgEyg7x6NprsTrV0j4LhoW6kkhYg3vPMzqpvuoc5VOp1HyrFxLnfDIp6TDFP/wAOGzm/qRcL7mlLE1nbs7y8iEuxd81vJ6kFw3iyTpnja42sQQQRuGB1HetoVG8MwrmSaeUKjzsGManwRhVCqAdLtZQSbCpLzr6WOayzb8TzpWT0GbUUDbelBfvW9w7g0kxAVSB3Yg5R8+9Seu4SuXLgWMaWBWY3N2H5Ej+VSFYMFhFiQIuw/UnUms9ZWWClKVwClKUAqL47xIxqFQ2dtttB566ef5VKVH47gqSsGJIYdx6bVJJX1OPYpmLxsjWV3La7HQW9RtVV5n5caSQYmMBmXwuDf6xAe19Aw1tte5FdZw/LsSsGN2tsGtYf1qB4nwGUOxVSyliRlOlmO1vQWFXLJJZRG8Xc5nguMwIwV2EZNxZhkYb9rC2vcfKs2N4lDKgSMSGRTdWRG8LAGzK2xGtr976973LEcqvMhRoMw0uGA7dwTbWtaH4czjwpJNGmwGdSBffUgsB868yfwuObNTlr3myGJv8AUjnEvDumUfL0ZNWYEHIJNLvGwvbyy7V1D4Ouq4NIylmOZsx1B1a5HkGzFh6NWzw74ZBWDSNmYG93LOe2oGwq4cL4SkC2W5vuTvWyFJU0/muyutNSeiNt4wRYgEeRqvcV5SDaw2U91JNvkdxVjpUoyaKNyinlqe58Hn3Fen5ZmAY5Abdgdfe3erxSp9r3EbI5o0ZU2sBYbfvvWK37/OulT4NHFnRW9wK0JuWYG+7l9if0qaqxe5zKUUr7eleLfnV2/wDSEXm/5j+lfDyfF+Jv0/pXc0eZ3IUiWAOLMAR5EAitA8s4e+YR5Se6M6f+JFdHPKEPm35j+lZk5XgG6k/OjqJcSVnbc5m3LsFyGQtcffd3H/cxFb8GHCgBVAHkB/Suk4fhcUeqxqDa1/Ss6RACwAA9AKj2tjmvM55huFSuPDGxG/lUrhuT5T9tlUHtck1caVHtXsjmVENhOVYUsWUu3mSbfIDYelTCLYADQAWA7V9pVcpN7khSlK4BSlK4BSlKAUpSgFKUoBSlKAUpSgFKUoBSlKAUpSgFKUoBSlKAUpSgFKUoBSlKAUpSgFKUoD//2Q=="/>
          <p:cNvSpPr>
            <a:spLocks noChangeAspect="1" noChangeArrowheads="1"/>
          </p:cNvSpPr>
          <p:nvPr/>
        </p:nvSpPr>
        <p:spPr bwMode="auto">
          <a:xfrm>
            <a:off x="3683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data:image/jpeg;base64,/9j/4AAQSkZJRgABAQAAAQABAAD/2wCEAAkGBhQSEBUTExMWFBUWGBkaGBcYFxYcFhobGRgcHRccGBkfICYfGxojHBcVIC8hJCgpLDAsGh4xNTAqNSYrLCkBCQoKDgwOGg8PGiolHyQqLDQqLC0sKSksKS80LSwpLCwwLCwsMCwsKSosLCwsLC0vLSksLCwpKSksKSwpLCwpLP/AABEIANMA7gMBIgACEQEDEQH/xAAcAAEAAgMBAQEAAAAAAAAAAAAABQYDBAcCAQj/xABDEAACAQIEBAQCCAMGBQQDAAABAgMAEQQSITEFBhNBIlFhcQeBFCMyQlKRofCxwdEVM2Jy4fFTgpKishZzg9IXJET/xAAaAQEAAwEBAQAAAAAAAAAAAAAAAgMEAQUG/8QAMREAAgECBAMGBgIDAQAAAAAAAAECAxEEEiExQVGhE2FxgZGxBSIywdHw4fEjM0IU/9oADAMBAAIRAxEAPwDtFKUqB0UpSgFKjuI8VCLIEKmSNc2RjYkAX/UaXF6hsTx8yyZYmsSkYjOmUtOpYyMDqRFGua1+9Qzq9gWqlV9ucYUZkJJSNQXlJ8G2tiftH+Pa9QWH57XFHprKsXVtYX8ccQOrsfxvsF7Xudq7mRHMi+0rW/tFDIsYYFmBawINgO5+ZArZqV0SFKUoBSlKAUpSgFKUoBSlKAUpSgFKUoBSlKAUpSgFKUoBSlKAVD8wc0w4Nby5tr+FSdL232GvrW7xbia4eFpXvZQdhcmvzpxfieK4linswKDLmYveGMXNs2uUa/h76XNcfI5Zt2iTXOPxJinCSxT55I2zRgwNG66gkCXUFCBYqRrVf4Hj+ISkCJCfBkBKuFyyZFVb3+ycq632vVz5c5K6DdSPCM5OvVxACJa1yY4hclST96xAHqasM3NbYd0E0cQjdlW8bDMrMwAupAutyASNt6x1q6jKyjd+S6bm6NFZc0vsUPiXw34rOG6skVs2bIHsoIUAEADsosL7VXOK8g4nDrnLRPqb9OS7DvrXVn4sZ0XELh5cXdQQkdxCoIvYa2dxpc696kcFxXqpml4dLGljqYL+nYabd6iqtVK7XR6dfsQSp7Je5xzlvn2fBq8aERq+jskYMul7WJYWtXYORviPDMAkktjoM0zIrGy6ZVGnv71TuYuW8FPnljYAZlVlQrmRmcLmt2PiW4Pl2qvJw7F8IxXWEX0iFPMDpsrD7w1ym/p29aujVU+58ml6anKmGlHWOqP0orXAI2Oor7VA4R8S5JIY8QcHlwpuHlVwenlOViUsPAO57W2trV8hnV1DIQykXBBuCD5Gr1NPTiUOLW57pSlSIilKUApSlAKUpQClKUApSlAKUpQClKUApSlAKUqtc3c2Jh1aJczTFM1kBORSbB2NjlG/nttvXJSURa+xQvjHzgik4UyGUN9qNCAFUD77bli3bUWv3rL8POWUw+F6uIVdAszjW2dyempB3CIFNibZmvrYGqQeT+tj8OOorLPJcsgLKVjv1GUnddAgY7k3tXXeJcPl+kCWIRuq5T03uFzrfKxsPFYMDb/CD2rJXqKnJRb8WaaUHa63MxwOJxiBjI2FhK32HWII0JVgQgt56+1Vr6HhWtgcHmmmds0uLcZlyRSoZgHJ1cAgBVFrkXIqxnhE2NdTimGRSbIgIRt7OwNz5WF+9YMPgBG+JYA2LpCugylIkDXUfdGeVh/yD5x7bsoN00ra68X57lqg5PK36fkzwcvxLGuVGIVQBaWQMQNtAwUeg9RWhxX6YpYYPGXEZAkjcKzLZQcoe2jEEGzXv5irYkeaNCviOgNv35VrFT2XS3lrtp/TXy96wSqTjK71uSSjroim8H5XXG5MRPiS7BhnSRIVfMhuEcIq7HKdz23q643hIKeJQ9wQbbd7fLbfSobmDG4TDrfFKn1rBCSoJYnYdztfbyqHwPDpsI8pws7MpYlIpfHHlKg2UizCxzKNSLAaVfOrGrFOW/B7db69DqVRu9P8dTxxXlzEYdV+hOFjVs7wH+7fXM1jYlCbnY2Pyrc+H/GymIOEAIiYMyRn7UDDxPGR+A3zKdtxoMoO9w3mdJPqsQv0ad7hUZrpIbWHTfY3Gtt9dq+8b5czsjKWSSM5lkW2ZdbkeqHS47iq4VHTd3/Z1qNRONrS9C60qqcu83szjD4tRFMSRGwv05rXN0PY2B8J10NWuvXhNTV0edKLi7PcUpSpnBSlKAUpSgFKUoBSlKAUpSgFKUoBSlKAVzfjuNkgxePmy52UwdNbXMiGGNRGPQys5v710iqjzHgHXGDEWzQtGqt3yvG5ZTa3cMde2QedUYiDlDT+S6hbPqQnKHCYpD9LRSl/CsJABgsCJI18lLa2HkKtiwFyRcnxfoPLy96juX4/qs1rdQ5yNrZh38za1/WpaXiSYbDy4iU2RASST7WA9yQB715EF2tWz2RrqSyKyMXH+PxYNUWxeWVgkca/aZjt7Aakk7AGorETJh4yMRMDJLIWLG4XMxUZYx5ABRbuTfvVfwOAnnlGOZR9JLq6oxsqRjNlj75Tlck2+9bsBVh/saObEjETxkSRrljTPmVQbEsBawYkAfIVpnUjJZNl+6L8lcacoSTe/sauC5nSIixa19fBJ/T+VfOKc7BQciSO3ZUjJvb/ABEZRv3qeTCQm2hsRpZj6bV7/seJ/sllPkaohTT0UvK7/Ba5Qcs0r+hVI4DKxkmKyX+woAKp5+7XvdtNLDtUgiX0Gv7220rxhOH9PFSQuLZ1WVfLMbq4A7/ZQ+5NTPRCXG2utz6jv/Ks9SMk7SRp7SMVZENi+FB0tIgZdxcC4bcEd7ggG42pw3i7QssE7M6tdY5j906ZUkPmdQGOhtbci8yq7/Ltbsfy+VYMbw2OdGRxdXUqfUFdflqa5GetiuclP6jW4jwxSBcaaHNrmVuzAjY66Eetb/KfG2lDwSm80OUE6DOpHhkA3AJDD3Vu1aXB+oFbDzeJ4vCH/EhvkJP49LE97X71AcUxhwk0ONRRZSkc2+sLtYnyJRiGB9WGl610JOnVylVSLqU7vdHTaV8RgQCNjqP5V9r2k7rQ80UpSgFKUoBSlKAUpSgFKUoBSlKAUpSgFQvOM1sFKuv1logRuOqwS49r3+VTVVT4hy5Y8LvY4uMEDuOnL/MA/KoVL5HYnD6kbGBX6tfb+v5VFc4KJpMNhPuqOvKBrcKSIVI8jIC3/wAbVMYQ+EW/CO386jvDLjpmtfII4ifLInU1PvMa8OlLLGT4noNXmrm7hY8q+pbX/Tz/AN/Ksrn7fbS3zt/qK8hibA63J7C/z7W219q9K9z6kgD132/X1rPvoiUnxYL6+y6/1PntbSs+ChbMo13v+u/puaiuOczwYNsrhpZSLiNLZgNASbkAd9bjY99Kq2M5px07npyCBewRVZre7KR28jrar4U1FpzepyEKlb/XHTnwL7xnCEyxyLe4Vl2/EQbn/p/WvfEeM4aFfrpoxqNGYXJPb9K5rxLA4+Vcoxr3PqiqTfa6oLe1Q/CoVMrJKhSaPRy5LG/4gxN8u+o8jpWuVXeaS1OxwVRyUHJJLitSf4x8ZsJG5SKGWZg1gPsi4JFhcX/jUnwbngSLmlws+GU/fZcy7Wu1tveqvwDg2Fgxc0uIVcykSZ2N7Lc9TKNrgi9/UV0DAYjrJmMYRSxyDvlt4cx7NbU771RVdLLt56EXQdNuMpN+hh5k5khVI5Yp0bKucqrAl4hYOe5IUMDoPnrWrzDgFlhliNiskbDbzB2Hbz+QqO5i5NiCySwRfWlJVUDMAWkFtr2I9e1SXM+J6UM7nTpQsdLX8K307b9jUJNSalHe5bTioK1+DJr4cYtpeE4N2vmMKg5r3OXwg39Qt/nVjqD5EiK8LwQIIIw0NwRYg9MXuP33qTGPXq9I6MVLLf7wFs2X1Fxf3Fe9stTyDZpUXwfmSHElxGxujuhDCxujFWIHcXU61KUTvscFKUroFKUoBSlKAUpSgFKUoBSlKAVSviri+lhsNJ+HGQ3PkCsi3/7qutQ3OPARjMDNh9MzochP3XAujfJgK41mViUXZpmpgZQQP9Ox8u/vUfwuDJisZsM09x564eHbsdRWtyrxbqxgt4WHhkQ2BR1sGB8tf5V64xxj6LNPKIWkHRw7kAE5j1JI3sO+VFjJA1tavn4RdpU3uelPR3XImljOZQBfffbX+evtvVQ5s52kjY4PARmfENpI4ItFf/F9kPtv6el5vjXGCwRcIy9SZTlcWPTWwzN6NqAAe/tW3wPl+DDqCqi7EsxsMzG+rMTqST3OpuaupQjB3ZU/nV3t1bOXy8qY0wZvBGb3JZtc25zMTqftX86r+B488UhjlZTYkGRToD538j6V+hjHAwAaJSM19QCM3n7761TfipyVFLhGmhjUSJr4QPEPI+dbIwpzi1dPwL4YqWZJacuXuaXBeI9QhSbMBt5jzt+dZOKYJX6eIGjxgobbFbgj8sp37VT+AcQ+ohkQWKgI2twXTRifIkENbyYVaRiROp1331sV0sfK4tf11rzJJwm4nq2zJVI/1zMHFsOBiMJNlUjOYiSB962U+rXWO1vWrzABlXSwsL/r+ft61R8cEabCYaMgmMiViL+FUA0v2N8ot6k9q6DgMEXhQ6DW9z5BvL2qeSVSyWun3PPrTS1fM8QC+g0sfP009vaqpzIhxM0eEUZjiZBn0uBEjZ5GI/CQoS57uPOrPxfHJBGRmAIFyx8h61o8jcFbM+NnUrJKAscbbxRDUKR2Zmux+Q7VowtC8+6O/jwRlnPLBvmW9VsLDQCofm0uuFeaMAyQfWqDYA5B4lJOgBXML1M1A86cQWPCSKQSZEZLKCWykWbKBu3iAA7sy16z7zzyJxXAUxaHF4RlzOSWjJ+qd0bKbsBmSQMhXMp971v8icYlmw+WdcsqEht7EB2XQnexRhf0rc5VwDYfBoshF7ySG2gUSO0lv+UNa/pVHbnL6PiHmiillj60sHSFlJaRI8Sr2a1gLzW9G9qjN2SvwJJZuB1GlUThvxbgeZIZYJsO0hsDIFyA9gWBtqbDfuKvdSjJS2INWdmKUpXQKVEcxcOnkVWw05iljYNY2Mcg7o48m2uNRW3wbiYxEEcyggOoNjup7qR5g3Bo9HY7Y3KUrU4lxAQpmOu9hfyUs35KpPype2pw2mcAEkgAb18jkDAEG4IuD6VUuKYeecQ4WV8pxAkeQISuVBkBQHcgB7HzJ8qtscYUADQAWA9BRXFj1SlKAUpSgKjzVyc7s2JwRWPEm2cNfpzACwDAbNt4/SxqI4VxdJ2CS5oMRCwzq32hmtcW2ZSL2IuLi/pXRag+Z+UYsalmLRyC2WaPSRbW0v3B2tVFbDxq67S5/kvp1WtHsYxwWJS0kaJdgMxCjMdO4G+9ejGQVvcad/69/aqrNi8dw9gs0bzwiw+kxgnTb6yMC6nbUXGp2FTnDOc45QCrpIPRge/lv2ry61LI/wDKmu9ao1JyktHc3E1Fr9z+/T2qSgwuaJlYaPpb0tWrNx1FTMqZ27KtsxubaA/vSoqb4hxiy5HEraCFlPVY22VLXY+1WUFTjK979yTK6jnysc643yviOHzP0UjaGRgzRsxC3BNih+6SLA6VB4/iE5ICRJBfQgydRmOtsoFj/tV5m5k+mMondo42ijkWKIgs2dnGRntfOCgJVV71qPhVllMK4f6OqtFkUMA8l8/WErWLAogDkXB+yDbMK2djFrPP98Xt7+JYsTwjdPik7I1uVoocIrPK5fEOA0lsznLqwVbDYA620/KrViOfFyIcsscTDwyGNwhHbxWsNu+1a+BWGNJ5Gt0YwQ0hI+sZbhweyxqQFI7m4N7a4jzdi21TASvCynKToxAGwjI1B9bVkkoSbtmfOzt7roTzN6NbGxy1iIcfiXV3Vlisyx95PKQ+cY1FrWJ9teiV+fuK4uRJTM0EuAzMChU/3ZWwuhygeLXNCdDYEa6HqfJ/P8WJwLTzskDQtkmDHKqtYWILfda4tfztvW2i1CKjbQw13JyvIt1VDm1l+mYImSLIjnqox8X3XhZdd1kjX8we1ZMdzfmV+jr4Q0NtWxHgD/VDuuwv7+VYuX8H13LSwjDlFUmO6OX6qK2ZyVzDI6yoL2vlY22t11VN5YkVB7ss3Ex9RL/kb/xrmXD8PgsbiFZy8dypy5pIjm6eVGKi3iyCwPlpe1W/iavhlxDoGlDqT0y+mYjLdSb5BsT2FiaqeCkWfC4aRkUtkym+ViCjEEZtfIW8xY1RUx7oxlKK7mWww2d2TtyMfM/CcJhy8cEg6rxDLnkaRieoPCCSSBoD8qtfJXGp5JcRh8QwaSKx0GgBd0tm+9rESNBuB2rnq8MzYgqqpcyRDwBRbNKgFwLm+U61d+S1zcT4hIB4WyjN5kTzgj5afnVlLEPEWk+HL1FSj2X1O7ZeKVAcy86wYPRszyFWZUQFm8Pnb7IJ0uaoU/xlnKi+HSFW2mDtKgt2ZcqkepJ00q11orvMlzrlVjkl8xxTIbxNOzJ6FiS9h+E3Rge+Y1VOC/EebEzrhZgidd8gKMVZVyk51v8AaDBdxbLmG+9bnK3NOFixcsck6xWAjVL2izdRjdXuQxsUW9+1u1I1YyV2SjqrnRqrHP8ADIMN14VDtBmZk7vEyFZlU9myEkHzHrVmVgRcG47Gq/zhx5YYTGNWkGTQXK5xbQAXLEHwr3IFXaPQXsZuD4lJ2VmH1sK6Ha6Sr4W9mC39x6VN1XOUsBKM00ydIlEjjjvcrHHfKXNh4yMtx2tVjrrTjoxd8RSlK4BSlKAV5kkCqWOgAJPsBevVV/niX/8AVEQNjNJFH7guC4/6FcUOPY01wU+PHVOIeCBgOnGmUMVO5lNrhvIA96qvFvhgmHzTAsxJ1kDusi3vqQtlO53rqMahEA2Cjc+QFaUPFIZ8KZr3gKM1zsUF/F7WF6sjOMeCtx0W3iceqsj86yc+Y3CTvG8gcIxFmVAbaW1A8rfnXSFxMmFhfH4sZZZI16Me7QR2GcsCNZGY272AG2tRWEwmXEvjJIlZcNlnnRj9YqlbxWHfpxFJGB3ZtPs2rLwt24pxOKaS/Tzu8Yv4ckZyg273Lgg+g2rNJUqUs0FZvoXRdSay3ff3Fp+HnJPRi+kYgDryF2QXJEKSMzhF7Zru121OtrkAVA4nlnEYaWTIrzSKB0Zg4CgEfWdVD4WdmLXNmP2bHSw6bjMVlso3P70qIlbwn/N+/wDLsNfnWPFYpL5LGmjC+rWhSRy5ipunBMFWBHWSSMPcykFSwJtpdgWsDa7dgK6dhZ1YBbbDbTa35+lQsytnuNbEflrt5+/vXzhjMsjMWJzWsptlFhstre+vtWWliWpd3EtqUlKOnA88zcFSSMpIqurA3U+R7D+tcZl4a2FxM8FyYhF1xa5JjRwLNpqUJkIY66C5Oluvc08allY4fBxrI6m0rsbRxXW4B7s5upsNgbmoN/huksglxGImka1iqkJGV/DlAvb3NTdSnRm7v5WQjLPBXWt93+6+hF8u8HxDMssOJW6oEUSx3ATUoFykAEXIva9qs/T4olyJ8KSe/Ta/ptva5/OqcGbhOJEZ8WG3je92tY/Vuo1uoGhta351a5ef8H0iy4iNjluFvqf9Ad6wutVg24q6a0a9tBJQl9S919yr8xz4ppGixGKMysLPGqqkZB7eEB7b3F9acB4xE6vGGsUZ7g6Ai9gV/wAOhGlV7GcfE012kyq72MgDeAWJuNCCbbe9WX6ZwiZUUkgKoUeE/dAGp3NxapzpyyWqX15LqaVVpU7JaeVyO4lxPLiR03yMzCzC2mVCxI0N7+EXsflvWbFcUTh2GROriPpE9pCqtYJnfdr6kfa01udbC9bE/MuAwSH6HH1yoBMoBeNCRoXYd7G1hrcgVC8Dx5xeVZC0MjlGMxU5nFyLDX7NiSApsLVphTnCCcotR5vS/wDBRVnCvKy9v316EHNJKzo0iy/SHvlluwz21OjEX1sdhubehse0cuToyCQ6zRaFSCPtJ6jTe171eOcuWYML9HWFmcYhxEY2I/vgv1cyjQLrmzW01WwHepYrg80ckmEWxniWRxiAWzypbVG7E3K6b2HzrReDejT5a/uiMrpU3pZkPBxnx2gdkkQ5oHYC6koQ6HfTVrH28q28XluVGbL4QEIOYLfxRsdbEasrX9L2q+cHwOGwxGYAYWaAS2YgmOTwBo/VSCW8wVOpvVP4ngoXmH0WOVcwDLZUOdbnsfEpv3NttLb0p1oyk0k7Ljw8yToJWs9XwLFypxPijYZDBihFDnSOJZURmdWAAYHKSTcgkE2Gtr2tVlbHYw4uwihnmwyI7F3KKWmjALxqFI0aKQDNawOm9c/4csqGzrPEiMfGmXqK9gHuPFurJe3rc1LS4mKFhLFxGbU5SzXtoLqpLKbi5e/uLVytWkn8mmnfv5BULrVe/wDRf8R8STh9cZg54l1vIgSSMW3Js2a3yqx8F5lw+LTPBKsg9Dr+Vc34f8Qp86pJHAYj1CmJaXJHIIyA9lIOoLAaXGp10rew/CIuIdYyqqOjKI58OSjEFbgpID4gDddfI6WtUo4mcFea08b9CDppytF26nTaVSYONYjAsFxB+kYW2uIsBLFa1jKo0ZPNgNPK210ilDKGU3BFwRsQdiK2U6saiuiqUXHRnqlKVacFVfmwZsXgB3SSSW3mBCyfxlWrRXPIOPx47ioMTfVxwJlcgrcvK5cqT9pSsaEHY20qUbZlcjJ2VyR+K3G+hgcgJU4iRYrggEKbtJY9iUVgD2LCozgfMEE/DcVC5MSLDKHQ3BRAjB9PLKL6edbHO2Mwk2Kw8M/jiUsshAJCvOBHDqNmJvqNr9qpXOHDHwTskhAZ0dY5BfLiItBIjj/ihSu++48qplnX07Pf8+BZGnGcb31W3gbnMEE3Th8AjbiEkiiTQ5YnU2imBJzWRY2FtLqRp3t/CuUzhHwsiC6Rq6G+rWexuT53X9a+85SIi4CVh9WHyX7I0kRCGx9dPnU5Bxa6jbQWKn039zWPEThCdpeRqop9neOt9xjDeS/kLjv+nc1rZNBbuSfPt+p9P6VHce40cM5eRScOU1lFyY3LNoygXCAFfH6m9rVmwfEklCPG+ZSu4sb3AI08q8uonfM+PU0U72SNzNpr5i/uPMa1qYTFOcc0JR+mIlcS2GUkGzKzfiuQbeVbcYFhmYDxXv8A/X8+9YcVxZVBWPZmsT5nWlOUIu8vTjcZHLRFP5a5hZGxGExJ6UrSTlHIAHjka2ve17g3tbStDHw4rC6t12BH99h2LDc7o5Yg7G1iNte1SvH/AKN03bFBcikHMw20+6d77/nVOwOOxURZ8I5SIkZIpST4ctrn8Pt/OteHwtTFyk6Ub809r9z+xGrKlh2k9fHgaeKmZbSl2dhs5jKSi+hzB9GuBuP0rTONNyxRSRe7NCTYrYnNbTMPyq04jmbEdMtPh4ZQQA3Tur62Fra3tff0qtY7jELk2meNTurQtchRaxy+Ei1r7VpeGr0/lnTa71quiEasKm0/YyS8ClPiXqNr9xAQLjW6+/8AGvo4PKWAdMQwsCCkWU9h5aH9e9XTlLnjAQQCNsTmckszZXAJICjcdgFWrLFztg2BInWw3vcb/wCxrDLGVKcvofmv4Lu1illfR6exzGHGSYUSRTQXiPiaN76kjWz2sRoosbDQ+dav9qgAPC00WigB1VlCBQEVbG9go/d66/ieIYSUWd4XFu5U6HaxqJl5X4a5Y2Qd2CvYd9d6tj8VTjlnG/lcyqhScnKMmupyzEcZ6kiyNjPEmq/USWTzy+RNgLm5rJJzF4g/UUuPED0pb+K1/u67Kd66U3K3DQe2vbN+7bivk3BeGQqGd1C7DM+3Y28tqg8bQloo+GiQdKMdXUl0OcQ8XQ2MxeVCQqq4CxDwj7QPiZQb1auXeJxw4lximTOfEHUDpugXw9PUgKNfDe99ak5sdwUAAtCQpuLXOoBHz3t+VU/G4LgjBulLiEzE2yxzZQSNbAgAi3ar51Y4il2Ti4ruX4ORtGWeEr+P8XLBxvmGNSzI4CuWLLYH7eUbDUm4FrX3qJ4VwJpnWdpjBGl8gYLmJP2nIbS1j3F9fWq+eD4NPHHPIFuQGOVDobbkhrXC6Vi+hYd3CqHlJ0BLPJ4r21y3HrvrV+DhGlLROT70yVSrOp8kGl636pFmxcJkmXDxzjFSgMYR0lLxMwIzFwAqxqSGsRqRvoK6fhjFhoRmEcOgLhbAZran1/0rm/K/KXFo1P0eBMOGAuzZEJ9O7be3ztVk4T8H5ZLPxDEl27rFcH26l729gPeu4nC1cQ/+YpevoiELQTzSuyP5g+JIlVoMNFIxcFQQt2YbHKm48rsANa6Tydw18PgYYZLZkW1hsouSq/8AKCF+VeeXeTMLggehEFJ3c3Z/+o6/v0qbq+jh6dBZYepRUmpaIUpSrio+GuXctR4bDRxQY8JHNFEFObwtZTlVlbQlTlax2OtdSqovCs3E8UwGZUw8ETG1wsiyzOV/zBZIyf8AMK45uKbXI7GKlJJkNzK+GxuDbB4BVdppUUvHHmWMdQF5GbbwqCRrvar7xHh0c8bRyKGVgQQQD9oWuPI27iqzyDMUkxmGYWKSiVdN0nuRr6Okgt6VcK5TlmSkSlHI8qOeCJJMOMBxCRUbCMsjOTYSxxgnqAnYENc2JykEdqqo4tMUeKOUhA/1cjD60ppbOD39TuLGrH8YcpOFQKOq7SAProipmKtbdCwjuPSqqihRppc/Mk/v+FejhMHTrXlUV0tvuY69eVJZYvc2IeL4pN5lkU6MrodRb3I39DUVNJiOqZIkWA63CSsY2J7mMrYHTW1bx9qiOJY0xOMshJNrJlDbb66EA6a3rRWwODpLPKCt4tdNiFDFV5PJHVmM/EjGQDLNArN2a5UHz0sb/nW6ec8VLGuQwpnUsCCWPbTtZszAW96jOK4GebDl5EjVRcjViQQCd7C3b+BqJ5Nw82Ik6ET5bDqDQG1iAdSD+MfOvAUMFdzjHRdOtj1nDE2UZOzfeYeZ2kMiCaSRibElicuhygqBpoL7a/nV3GMTU513tfMtvzvaq/xDld2EkjWkMbshBfLe25Ww2vn8vamC5ejP0mEp/dBXVyDrGy7gnUgEE6euugrbSxyoJypx09v25nngnVajJ2sWRXGwP7/3FfJIgxNwD56A/sb1KcP+FEv0PDyoR1TGpkjZ3W17sApFwWFwNd7b1EZMrPC5bPH4XVtHW/nl8xre533r28Pie000PLq0JUtU9CM4S8cWKmvhIsRESDlcd9pBE1iARe4HnfWukcK5R4PjlLxwqrDRlDMrpfYMl9Da+4ql4fDqgyqMoF/XfU/M+dTnBOFQdJ8bjJXjwy3VAjuhfKSGZmQhyoswC38zbYDHiaKoRzRm0+hqoYmbdk9EWH/8R8NYZQH010lOnr6fpXMfibyMcHi1GF6nSMSsbyMTnMpU289Wi+ZqaTnnCwYmN+GQzhfF1jK8hSRAjZQOozstnKG6gE7a3rW5g5plxuJzSKiqI1VEFyVvi8KzF203y20v+unj1MRJq0tfI9KlnqNKV2ii/wDpzFjKZ45ooi6K0smZUUOwW5ZiABqDfauu8N+CuAkGdcXJMr2OZXQhvLUXv6V958jaXCYbDoVXOwLlzZBHEhLMdbmzZNO/pvXNcLxo9ZIcAZWkdwFcuyKXOissQ8OUHXxDUDUVnwmLqVIpxirvzOTWR2judgi+CmAH/GPu/wDQCpLD/C3hygD6OHtf7bM2/ubVaYQcozamwv796916PbT5lTqz5kXheVcJGLJhoVH/ALa/zFb0ODRPsIi/5VA/gKzUqGZ8yF2KUpUTgpSlAKUpQEXxbmGCA5ZJVRytwD+h9Nf4VD8oYwDhuHO5eFHdiNS7i7sfUkm+tRnMvVGMxgjZY2eHCZHk/u/q3xGe/Y2zrp61l4E6YTARRyzoWAy3zLlBP3UtsouQPbWvPxVWUbxW5ppwVszNjgTAcWlGuaTDA79o5bDT/wCU1cqpfKsfXxzYxUZYxhzGpZSpJd1ZtDroI11t96rlJKFBYmwGt61UIuFNKRCs7zujm/xcJGIwOllvL47Xu2QDJ7FS5v8A4RVQxSFsoGviUn0A8X8QBVp+KfFkxEMKJmBWYFZBa4OR72v5iq3FICoIvYgH8xpXu/DmpQlF87nlYppNSRp8RxhRbJbMRudlHYn/AJtB61ocr8DkMkRl3miMwbuVMjK49wQNB+JT2qWnwavuNdL+oUkqD6AkmtzhfEA8eATJleA4mFm/EASQPn4W96yfG4y7O/czV8LnGE1lWpo8x8alMZEMQ6SzrBnYnxSWJYKO4XKQxNTvw5+F6PCcTMzKJtVSNmS2V2GpGpU2BHvUHjMXbBIgQnJxHEuxQZjb61RcDU6sNu1qvHJHNZjwEMbxNdAyjMbHKHIU66/Zy715mGpdkkoR0sehWquSd3rc3J/hoFkz4fEvCtiCuQObH7VmJDC5ufcn0qk4/ggi+nKWZz1Y8Kzm9yjrEb7k3+vcewFdJHOiWB6bba6jTyrnnFOIdQY58v8A/bC1vZMNp+lcxOyut2r+qK6Mryb7mdkjTKAvkLflpVX5/wCWRicO0qXGIgR3iIGrELcxsPvK1gLe1rVuPzhGN0fv5fvzrBLzmNbRn5n1rXHMneJnzLicoWYSpGoa3XsoYbgMPGyjzC5j7gGvXNvEUnaPDxlRFALWQ6KVTKq222Yk+v6Y8dwqeBJegty0jdPIR9XE5JyRqdiAQL37Co/A8uknWCdu9yyJr37gnvvfersXUq1VZR4DCUIwlmlsv3oasuIKhnJBJbVjbYHQL5m4GltrfPa4TgyzHNYZeko8QLeKRWBYalSeixAJv5gVsSclSO2ZOnhgSDtnmJ1+017eegqPhh+gYkwBjJn6EjHTMWXqELe/cMN/PevKqYeUabfH98j01irzyxslctvxJ4BPjG4dh8OLsyzE6gAKBCCxudQM2w1q9cg/DmHhqXB6k7AZ5CBptdU8luPeqVPzP1eIYZEDRNBHiFvcEtcxDS1wAchPsRU8OKy6/WN+dW4CM4YeMbK/HmYq0/nZ0alc+/tqcbStYD5dq2E5nn08Y09N9dzWpwkijMXmlVbDc57B4/cg/wBamMBx6KXQHKfJrdqjZ8UduiRpSlcOilKUApSlAYcXg0lRo5FDowKspFwQdCKgOHfDnAwurrApZPslvFl0tpf9i96stKmpSWzOqTRr4/E9KF5AuYojMAO+UE2rlGJ57w+KiVp8VK2YA9OCKQKt+xbKTcXtfQ3vauuTFbHMQFOhva2vnX5vm4H0pp8N1LLE7KoJvePMWjYEML3Uj5g+RrBi4KUbuTVuX9FtJJy1XqTM2AixbqmEmfMSGs0jsbgHSzd9z52r1iOrBKYMSnTl1K2vkdBYZlPbcC24IPvUZhuEg28bMfustw2nkwObt2P8q3OL4iTFYcYbEktiMN9bhZiPFOqi5hJ3z2+6Dc2vbSo4HFvDStGTa7/cni8NnjZpeJtka1g4C/1oU/aTFT6f4XgVr+92rDw5w8OeCUTMbH6MzH6QFyi5S5vKB+eh1r7yzwiWSd8XGws392tmKkZVUvp3IUj517eOrLF0HGnuefg6bo1c0tiX5ek8eKTbLiXsPRlVv4kmpm9aPDeAPDJNK5Y9dlYjKQilRbQeZFrk+Qrctp+/4VTRhKNOMXuki6q802zMTqf039tPSq7LgJSs8YT+9nWQNdbBVWL1vmvG3by86nrb38tNfb86+jeuypRnZS5kYycXofW1Huf3/OvmU6+WlfMm1eSNKstYgL9v3+960+K8TjgTPIbAmw0uSbHQW9ATW53N/l+t60OMYEv03SzNExcIdn8BBW+tjc/asfbWq6ma3y78CUbN2lsV6bmrFSN9RhwinvLe+vfKCLfnvXjAcIGOlLYhgJMgfPEdVuxQKRrssSm2u9XjBcyYIi0qrh3B1GIGUD/KzaMPY1JR8Iwk31iPGc27wuovb1UnTT1vXzdbF1ldSi4956lP/wA8HdP1KjzXyOMOIcTBI5nM8aM5sARIOmtkFl+0Y/kD5V4z4+G/WgEyg7x6NprsTrV0j4LhoW6kkhYg3vPMzqpvuoc5VOp1HyrFxLnfDIp6TDFP/wAOGzm/qRcL7mlLE1nbs7y8iEuxd81vJ6kFw3iyTpnja42sQQQRuGB1HetoVG8MwrmSaeUKjzsGManwRhVCqAdLtZQSbCpLzr6WOayzb8TzpWT0GbUUDbelBfvW9w7g0kxAVSB3Yg5R8+9Seu4SuXLgWMaWBWY3N2H5Ej+VSFYMFhFiQIuw/UnUms9ZWWClKVwClKUAqL47xIxqFQ2dtttB566ef5VKVH47gqSsGJIYdx6bVJJX1OPYpmLxsjWV3La7HQW9RtVV5n5caSQYmMBmXwuDf6xAe19Aw1tte5FdZw/LsSsGN2tsGtYf1qB4nwGUOxVSyliRlOlmO1vQWFXLJJZRG8Xc5nguMwIwV2EZNxZhkYb9rC2vcfKs2N4lDKgSMSGRTdWRG8LAGzK2xGtr976973LEcqvMhRoMw0uGA7dwTbWtaH4czjwpJNGmwGdSBffUgsB868yfwuObNTlr3myGJv8AUjnEvDumUfL0ZNWYEHIJNLvGwvbyy7V1D4Ouq4NIylmOZsx1B1a5HkGzFh6NWzw74ZBWDSNmYG93LOe2oGwq4cL4SkC2W5vuTvWyFJU0/muyutNSeiNt4wRYgEeRqvcV5SDaw2U91JNvkdxVjpUoyaKNyinlqe58Hn3Fen5ZmAY5Abdgdfe3erxSp9r3EbI5o0ZU2sBYbfvvWK37/OulT4NHFnRW9wK0JuWYG+7l9if0qaqxe5zKUUr7eleLfnV2/wDSEXm/5j+lfDyfF+Jv0/pXc0eZ3IUiWAOLMAR5EAitA8s4e+YR5Se6M6f+JFdHPKEPm35j+lZk5XgG6k/OjqJcSVnbc5m3LsFyGQtcffd3H/cxFb8GHCgBVAHkB/Suk4fhcUeqxqDa1/Ss6RACwAA9AKj2tjmvM55huFSuPDGxG/lUrhuT5T9tlUHtck1caVHtXsjmVENhOVYUsWUu3mSbfIDYelTCLYADQAWA7V9pVcpN7khSlK4BSlK4BSlKAUpSgFKUoBSlKAUpSgFKUoBSlKAUpSgFKUoBSlKAUpSgFKUoBSlKAUpSgFKUoD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01600" y="-1249363"/>
            <a:ext cx="2943225" cy="260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31134"/>
            <a:ext cx="3048000" cy="2364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97675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Esophageal Ulcer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http://www.jaoa.org/content/108/1/25/F2.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600200"/>
            <a:ext cx="6173164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6591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Diagnosis: No alarm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 and treat for </a:t>
            </a:r>
            <a:r>
              <a:rPr lang="en-US" dirty="0" err="1" smtClean="0"/>
              <a:t>H.pylori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If local </a:t>
            </a:r>
            <a:r>
              <a:rPr lang="en-US" dirty="0" err="1" smtClean="0"/>
              <a:t>h.pylori</a:t>
            </a:r>
            <a:r>
              <a:rPr lang="en-US" dirty="0" smtClean="0"/>
              <a:t> prevalence </a:t>
            </a:r>
            <a:r>
              <a:rPr lang="en-US" dirty="0" smtClean="0"/>
              <a:t>&gt;10 %</a:t>
            </a:r>
          </a:p>
          <a:p>
            <a:r>
              <a:rPr lang="en-US" dirty="0" smtClean="0"/>
              <a:t>Empiric PPI / H2blocker</a:t>
            </a:r>
          </a:p>
          <a:p>
            <a:pPr lvl="1"/>
            <a:r>
              <a:rPr lang="en-US" dirty="0" smtClean="0"/>
              <a:t>If local </a:t>
            </a:r>
            <a:r>
              <a:rPr lang="en-US" dirty="0" err="1" smtClean="0"/>
              <a:t>h.pylori</a:t>
            </a:r>
            <a:r>
              <a:rPr lang="en-US" dirty="0" smtClean="0"/>
              <a:t> presence &lt;5%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2552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and Treat for </a:t>
            </a:r>
            <a:r>
              <a:rPr lang="en-US" dirty="0" err="1" smtClean="0"/>
              <a:t>H.Pylori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Urea breath test or stool Ag</a:t>
            </a:r>
          </a:p>
          <a:p>
            <a:r>
              <a:rPr lang="en-US" dirty="0" smtClean="0"/>
              <a:t>Serologic testing should not be used</a:t>
            </a:r>
          </a:p>
          <a:p>
            <a:r>
              <a:rPr lang="en-US" dirty="0" smtClean="0"/>
              <a:t>NNT is 14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9364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H. Pylori eradication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Quadruple Therapy </a:t>
            </a:r>
          </a:p>
          <a:p>
            <a:pPr lvl="1"/>
            <a:r>
              <a:rPr lang="en-US" dirty="0" smtClean="0"/>
              <a:t>Triple therapy + bismuth 525mg 4xdaily for 10-14 days</a:t>
            </a:r>
          </a:p>
          <a:p>
            <a:pPr lvl="1"/>
            <a:r>
              <a:rPr lang="en-US" dirty="0" smtClean="0"/>
              <a:t>With clarithromycin/metronidazole resistance &gt; 15% </a:t>
            </a:r>
          </a:p>
          <a:p>
            <a:pPr lvl="1"/>
            <a:r>
              <a:rPr lang="en-US" dirty="0" smtClean="0"/>
              <a:t>With recent/repeated exposure to </a:t>
            </a:r>
            <a:r>
              <a:rPr lang="en-US" dirty="0" err="1" smtClean="0"/>
              <a:t>clarithro</a:t>
            </a:r>
            <a:r>
              <a:rPr lang="en-US" dirty="0" smtClean="0"/>
              <a:t>/</a:t>
            </a:r>
            <a:r>
              <a:rPr lang="en-US" dirty="0" err="1" smtClean="0"/>
              <a:t>flagyl</a:t>
            </a:r>
            <a:endParaRPr lang="en-US" dirty="0" smtClean="0"/>
          </a:p>
          <a:p>
            <a:r>
              <a:rPr lang="en-US" dirty="0" smtClean="0"/>
              <a:t>Triple Therapy</a:t>
            </a:r>
          </a:p>
          <a:p>
            <a:pPr lvl="1"/>
            <a:r>
              <a:rPr lang="en-US" dirty="0" smtClean="0"/>
              <a:t>PPI (multiple options)</a:t>
            </a:r>
          </a:p>
          <a:p>
            <a:pPr lvl="2"/>
            <a:r>
              <a:rPr lang="en-US" dirty="0" smtClean="0"/>
              <a:t>Omeprazole 20mg bid</a:t>
            </a:r>
          </a:p>
          <a:p>
            <a:pPr lvl="2"/>
            <a:r>
              <a:rPr lang="en-US" dirty="0" smtClean="0"/>
              <a:t>Pantoprazole 40mg bid</a:t>
            </a:r>
          </a:p>
          <a:p>
            <a:pPr lvl="1"/>
            <a:r>
              <a:rPr lang="en-US" dirty="0" smtClean="0"/>
              <a:t>Amoxicillin: 1g BID 7-14 days</a:t>
            </a:r>
          </a:p>
          <a:p>
            <a:pPr lvl="1"/>
            <a:r>
              <a:rPr lang="en-US" dirty="0" smtClean="0"/>
              <a:t>Clarithromycin: 500mg BID 7-14 days</a:t>
            </a:r>
          </a:p>
          <a:p>
            <a:pPr lvl="1"/>
            <a:r>
              <a:rPr lang="en-US" dirty="0" smtClean="0"/>
              <a:t>Alternative antibiotics</a:t>
            </a:r>
          </a:p>
          <a:p>
            <a:pPr lvl="2"/>
            <a:r>
              <a:rPr lang="en-US" dirty="0" smtClean="0"/>
              <a:t>Doxycycline 100mg bid / </a:t>
            </a:r>
            <a:r>
              <a:rPr lang="en-US" dirty="0" err="1" smtClean="0"/>
              <a:t>Flagyl</a:t>
            </a:r>
            <a:r>
              <a:rPr lang="en-US" dirty="0" smtClean="0"/>
              <a:t> 250mg 4xdaily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5022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Anti-Secretory 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PPIs &gt; H2 blockers</a:t>
            </a:r>
          </a:p>
          <a:p>
            <a:pPr marL="342900" lvl="1" indent="-342900"/>
            <a:r>
              <a:rPr lang="en-US" dirty="0" smtClean="0"/>
              <a:t>PPI (</a:t>
            </a:r>
            <a:r>
              <a:rPr lang="en-US" dirty="0"/>
              <a:t>Omeprazole / pantoprazole / </a:t>
            </a:r>
            <a:r>
              <a:rPr lang="en-US" dirty="0" smtClean="0"/>
              <a:t>lansoprazole )</a:t>
            </a:r>
          </a:p>
          <a:p>
            <a:pPr lvl="1"/>
            <a:r>
              <a:rPr lang="en-US" dirty="0" smtClean="0"/>
              <a:t>Irreversibly binds/inhibits H/K </a:t>
            </a:r>
            <a:r>
              <a:rPr lang="en-US" dirty="0" err="1" smtClean="0"/>
              <a:t>atp</a:t>
            </a:r>
            <a:r>
              <a:rPr lang="en-US" dirty="0" smtClean="0"/>
              <a:t> pump on parietal cells</a:t>
            </a:r>
          </a:p>
          <a:p>
            <a:pPr lvl="1"/>
            <a:r>
              <a:rPr lang="en-US" dirty="0" smtClean="0"/>
              <a:t>Only effective in active parietal cells</a:t>
            </a:r>
            <a:endParaRPr lang="en-US" dirty="0"/>
          </a:p>
          <a:p>
            <a:pPr lvl="1"/>
            <a:r>
              <a:rPr lang="en-US" dirty="0" smtClean="0"/>
              <a:t>Must be taken 30-60 minutes before meals</a:t>
            </a:r>
          </a:p>
          <a:p>
            <a:pPr lvl="1"/>
            <a:r>
              <a:rPr lang="en-US" dirty="0" smtClean="0"/>
              <a:t>Twice daily dosing if :</a:t>
            </a:r>
          </a:p>
          <a:p>
            <a:pPr lvl="2"/>
            <a:r>
              <a:rPr lang="en-US" dirty="0" smtClean="0"/>
              <a:t>Failed standard therapy</a:t>
            </a:r>
          </a:p>
          <a:p>
            <a:pPr lvl="2"/>
            <a:r>
              <a:rPr lang="en-US" dirty="0" smtClean="0"/>
              <a:t>Large gastric ulcer</a:t>
            </a:r>
          </a:p>
          <a:p>
            <a:pPr marL="342900" lvl="1" indent="-342900"/>
            <a:r>
              <a:rPr lang="en-US" dirty="0" smtClean="0"/>
              <a:t>H2 blockers (Ranitidine </a:t>
            </a:r>
            <a:r>
              <a:rPr lang="en-US" dirty="0"/>
              <a:t>/ cimetidine / </a:t>
            </a:r>
            <a:r>
              <a:rPr lang="en-US" dirty="0" smtClean="0"/>
              <a:t>famotidine)</a:t>
            </a:r>
          </a:p>
          <a:p>
            <a:pPr lvl="1"/>
            <a:r>
              <a:rPr lang="en-US" dirty="0" smtClean="0"/>
              <a:t>Inhibit Histamine H2 receptors on parietal cells</a:t>
            </a:r>
          </a:p>
        </p:txBody>
      </p:sp>
    </p:spTree>
    <p:extLst>
      <p:ext uri="{BB962C8B-B14F-4D97-AF65-F5344CB8AC3E}">
        <p14:creationId xmlns:p14="http://schemas.microsoft.com/office/powerpoint/2010/main" val="40443571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81000"/>
            <a:ext cx="6172200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03114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 Dyspepsia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Presence of one or more:</a:t>
            </a:r>
          </a:p>
          <a:p>
            <a:pPr lvl="1"/>
            <a:r>
              <a:rPr lang="en-US" dirty="0" smtClean="0"/>
              <a:t>Postprandial fullness</a:t>
            </a:r>
          </a:p>
          <a:p>
            <a:pPr lvl="1"/>
            <a:r>
              <a:rPr lang="en-US" dirty="0" smtClean="0"/>
              <a:t>Early satiation</a:t>
            </a:r>
          </a:p>
          <a:p>
            <a:pPr lvl="1"/>
            <a:r>
              <a:rPr lang="en-US" dirty="0" smtClean="0"/>
              <a:t>Epigastric pain/burning</a:t>
            </a:r>
          </a:p>
          <a:p>
            <a:r>
              <a:rPr lang="en-US" dirty="0" smtClean="0"/>
              <a:t>Negative diagnostic evaluation for organic disease</a:t>
            </a:r>
          </a:p>
          <a:p>
            <a:r>
              <a:rPr lang="en-US" dirty="0" smtClean="0"/>
              <a:t>Symptoms for last three months</a:t>
            </a:r>
          </a:p>
          <a:p>
            <a:r>
              <a:rPr lang="en-US" dirty="0" smtClean="0"/>
              <a:t>Onset more than 6 months previously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3031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Pathophysiology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Gastric motility / compliance</a:t>
            </a:r>
          </a:p>
          <a:p>
            <a:pPr lvl="1"/>
            <a:r>
              <a:rPr lang="en-US" dirty="0" smtClean="0"/>
              <a:t>Delayed gastric emptying (30%)</a:t>
            </a:r>
          </a:p>
          <a:p>
            <a:pPr lvl="1"/>
            <a:r>
              <a:rPr lang="en-US" dirty="0" smtClean="0"/>
              <a:t>rapid gastric emptying (10%)</a:t>
            </a:r>
          </a:p>
          <a:p>
            <a:r>
              <a:rPr lang="en-US" b="1" dirty="0" smtClean="0"/>
              <a:t>Visceral hypersensitivity</a:t>
            </a:r>
          </a:p>
          <a:p>
            <a:pPr lvl="1"/>
            <a:r>
              <a:rPr lang="en-US" dirty="0" smtClean="0"/>
              <a:t>Increased pain with normal gastric stretching/compliance</a:t>
            </a:r>
          </a:p>
          <a:p>
            <a:pPr lvl="1"/>
            <a:r>
              <a:rPr lang="en-US" dirty="0" smtClean="0"/>
              <a:t>Independent of delayed gastric emptying</a:t>
            </a:r>
          </a:p>
          <a:p>
            <a:r>
              <a:rPr lang="en-US" b="1" dirty="0" err="1" smtClean="0"/>
              <a:t>H.pylori</a:t>
            </a:r>
            <a:r>
              <a:rPr lang="en-US" b="1" dirty="0" smtClean="0"/>
              <a:t> infection</a:t>
            </a:r>
          </a:p>
          <a:p>
            <a:pPr lvl="1"/>
            <a:r>
              <a:rPr lang="en-US" dirty="0" smtClean="0"/>
              <a:t>Unclear mechanism, ?smooth muscle dysfunction 2/2 inflammatory modulation of enteric nervous system</a:t>
            </a:r>
          </a:p>
          <a:p>
            <a:r>
              <a:rPr lang="en-US" b="1" dirty="0" smtClean="0"/>
              <a:t>Altered gut microbiome</a:t>
            </a:r>
          </a:p>
          <a:p>
            <a:pPr lvl="1"/>
            <a:r>
              <a:rPr lang="en-US" dirty="0" smtClean="0"/>
              <a:t>Symptoms more likely after episode of AGE</a:t>
            </a:r>
          </a:p>
          <a:p>
            <a:r>
              <a:rPr lang="en-US" b="1" dirty="0" smtClean="0"/>
              <a:t>Psychosocial dysfunction</a:t>
            </a:r>
          </a:p>
          <a:p>
            <a:pPr lvl="1"/>
            <a:r>
              <a:rPr lang="en-US" dirty="0" smtClean="0"/>
              <a:t>Association with GAD, somatization, Major Depression</a:t>
            </a:r>
          </a:p>
          <a:p>
            <a:pPr lvl="1"/>
            <a:r>
              <a:rPr lang="en-US" dirty="0" smtClean="0"/>
              <a:t>Higher prevalence in pts with self-reported </a:t>
            </a:r>
            <a:r>
              <a:rPr lang="en-US" dirty="0" err="1" smtClean="0"/>
              <a:t>hx</a:t>
            </a:r>
            <a:r>
              <a:rPr lang="en-US" dirty="0" smtClean="0"/>
              <a:t> of child abuse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3419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H.Pylori</a:t>
            </a:r>
            <a:r>
              <a:rPr lang="en-US" dirty="0" smtClean="0"/>
              <a:t> test and treat</a:t>
            </a:r>
          </a:p>
          <a:p>
            <a:r>
              <a:rPr lang="en-US" dirty="0" smtClean="0"/>
              <a:t>Tricyclic </a:t>
            </a:r>
            <a:r>
              <a:rPr lang="en-US" dirty="0" smtClean="0"/>
              <a:t>anti-depressants</a:t>
            </a:r>
          </a:p>
          <a:p>
            <a:pPr lvl="1"/>
            <a:r>
              <a:rPr lang="en-US" dirty="0" smtClean="0"/>
              <a:t>If persistent symptoms despite PPI x8wks</a:t>
            </a:r>
          </a:p>
          <a:p>
            <a:r>
              <a:rPr lang="en-US" dirty="0"/>
              <a:t>PPI / H2 blockers</a:t>
            </a:r>
          </a:p>
          <a:p>
            <a:r>
              <a:rPr lang="en-US" dirty="0" smtClean="0"/>
              <a:t>Metoclopramide (</a:t>
            </a:r>
            <a:r>
              <a:rPr lang="en-US" dirty="0" err="1" smtClean="0"/>
              <a:t>Prokinetic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If failed above therapy</a:t>
            </a:r>
          </a:p>
          <a:p>
            <a:pPr lvl="1"/>
            <a:r>
              <a:rPr lang="en-US" dirty="0" smtClean="0"/>
              <a:t>5-10 </a:t>
            </a:r>
            <a:r>
              <a:rPr lang="en-US" dirty="0"/>
              <a:t>mg </a:t>
            </a:r>
            <a:r>
              <a:rPr lang="en-US" dirty="0" smtClean="0"/>
              <a:t>TID half hour </a:t>
            </a:r>
            <a:r>
              <a:rPr lang="en-US" dirty="0"/>
              <a:t>before </a:t>
            </a:r>
            <a:r>
              <a:rPr lang="en-US" dirty="0" smtClean="0"/>
              <a:t>meals and at night x4wks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5502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Uptodate</a:t>
            </a:r>
            <a:endParaRPr lang="en-US" dirty="0" smtClean="0"/>
          </a:p>
          <a:p>
            <a:pPr lvl="1"/>
            <a:r>
              <a:rPr lang="en-US" dirty="0" smtClean="0"/>
              <a:t>Approach to the Adult with Dyspepsia</a:t>
            </a:r>
          </a:p>
          <a:p>
            <a:pPr lvl="1"/>
            <a:r>
              <a:rPr lang="en-US" dirty="0" smtClean="0"/>
              <a:t>Functional dyspepsia in adults</a:t>
            </a:r>
          </a:p>
          <a:p>
            <a:pPr lvl="1"/>
            <a:r>
              <a:rPr lang="en-US" dirty="0" smtClean="0"/>
              <a:t>Clinical manifestations of peptic ulcer disease</a:t>
            </a:r>
          </a:p>
          <a:p>
            <a:pPr lvl="1"/>
            <a:r>
              <a:rPr lang="en-US" dirty="0" smtClean="0"/>
              <a:t>Clinical manifestations and diagnosis of GERD in adults</a:t>
            </a:r>
          </a:p>
          <a:p>
            <a:pPr lvl="1"/>
            <a:r>
              <a:rPr lang="en-US" dirty="0" smtClean="0"/>
              <a:t>Clinical </a:t>
            </a:r>
            <a:r>
              <a:rPr lang="en-US" dirty="0" err="1" smtClean="0"/>
              <a:t>features,diagnosis,staging</a:t>
            </a:r>
            <a:r>
              <a:rPr lang="en-US" dirty="0" smtClean="0"/>
              <a:t> of gastric cancer</a:t>
            </a:r>
          </a:p>
          <a:p>
            <a:pPr lvl="1"/>
            <a:r>
              <a:rPr lang="en-US" dirty="0" smtClean="0"/>
              <a:t>Epidemiology, pathobiology and clinical manifestations of esophageal cancer</a:t>
            </a:r>
          </a:p>
          <a:p>
            <a:pPr lvl="1"/>
            <a:r>
              <a:rPr lang="en-US" dirty="0" smtClean="0"/>
              <a:t>Differential diagnosis of abdominal pain in adults</a:t>
            </a:r>
            <a:endParaRPr lang="en-US" dirty="0" smtClean="0"/>
          </a:p>
          <a:p>
            <a:r>
              <a:rPr lang="en-US" dirty="0" smtClean="0"/>
              <a:t>AGA</a:t>
            </a:r>
          </a:p>
          <a:p>
            <a:pPr lvl="1"/>
            <a:r>
              <a:rPr lang="en-US" dirty="0" smtClean="0"/>
              <a:t>AGA medical position statement: evaluation of dyspepsia – Gastroenterology, 2005</a:t>
            </a:r>
          </a:p>
          <a:p>
            <a:r>
              <a:rPr lang="en-US" dirty="0" smtClean="0"/>
              <a:t>AFP</a:t>
            </a:r>
          </a:p>
          <a:p>
            <a:pPr lvl="1"/>
            <a:r>
              <a:rPr lang="en-US" dirty="0" smtClean="0"/>
              <a:t>Evaluation and management of non-ulcer dyspepsia</a:t>
            </a:r>
          </a:p>
          <a:p>
            <a:pPr lvl="1"/>
            <a:r>
              <a:rPr lang="en-US" dirty="0" err="1" smtClean="0"/>
              <a:t>H.Pylori</a:t>
            </a:r>
            <a:r>
              <a:rPr lang="en-US" dirty="0" smtClean="0"/>
              <a:t> Infection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454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Epidemiology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25% of general population/year</a:t>
            </a:r>
          </a:p>
          <a:p>
            <a:pPr lvl="1"/>
            <a:r>
              <a:rPr lang="en-US" dirty="0" smtClean="0"/>
              <a:t>25% with evidence of organic cause</a:t>
            </a:r>
          </a:p>
          <a:p>
            <a:pPr lvl="1"/>
            <a:r>
              <a:rPr lang="en-US" dirty="0" smtClean="0"/>
              <a:t>75% without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579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Symptoms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Chronic or recurrent pain or discomfort in the upper abdomen</a:t>
            </a:r>
          </a:p>
          <a:p>
            <a:r>
              <a:rPr lang="en-US" dirty="0" smtClean="0"/>
              <a:t>Ulcer-like or acid dyspepsia</a:t>
            </a:r>
          </a:p>
          <a:p>
            <a:pPr lvl="1"/>
            <a:r>
              <a:rPr lang="en-US" dirty="0" smtClean="0"/>
              <a:t>Burning pain, epigastric huger-like pain</a:t>
            </a:r>
          </a:p>
          <a:p>
            <a:pPr lvl="1"/>
            <a:r>
              <a:rPr lang="en-US" dirty="0" smtClean="0"/>
              <a:t>Relief with food/antacids/</a:t>
            </a:r>
            <a:r>
              <a:rPr lang="en-US" dirty="0" err="1" smtClean="0"/>
              <a:t>antisecretory</a:t>
            </a:r>
            <a:r>
              <a:rPr lang="en-US" dirty="0" smtClean="0"/>
              <a:t> agents</a:t>
            </a:r>
          </a:p>
          <a:p>
            <a:r>
              <a:rPr lang="en-US" dirty="0" smtClean="0"/>
              <a:t>Food-provoked dyspepsia or indigestion</a:t>
            </a:r>
          </a:p>
          <a:p>
            <a:pPr lvl="1"/>
            <a:r>
              <a:rPr lang="en-US" dirty="0" smtClean="0"/>
              <a:t>Postprandial epigastric discomfort and fullness</a:t>
            </a:r>
          </a:p>
          <a:p>
            <a:pPr lvl="1"/>
            <a:r>
              <a:rPr lang="en-US" dirty="0" smtClean="0"/>
              <a:t>Belching, early satiety, nausea, occasional vomiting</a:t>
            </a:r>
            <a:endParaRPr lang="en-US" dirty="0" smtClean="0"/>
          </a:p>
          <a:p>
            <a:r>
              <a:rPr lang="en-US" dirty="0" smtClean="0"/>
              <a:t>Reflux-like dyspepsia</a:t>
            </a:r>
          </a:p>
          <a:p>
            <a:r>
              <a:rPr lang="en-US" dirty="0" smtClean="0"/>
              <a:t>Rome </a:t>
            </a:r>
            <a:r>
              <a:rPr lang="en-US" dirty="0" smtClean="0"/>
              <a:t>III Criteria</a:t>
            </a:r>
          </a:p>
          <a:p>
            <a:pPr lvl="1"/>
            <a:r>
              <a:rPr lang="en-US" dirty="0" smtClean="0"/>
              <a:t>Postprandial fullness</a:t>
            </a:r>
          </a:p>
          <a:p>
            <a:pPr lvl="1"/>
            <a:r>
              <a:rPr lang="en-US" dirty="0" smtClean="0"/>
              <a:t>Early satiation </a:t>
            </a:r>
          </a:p>
          <a:p>
            <a:pPr lvl="2"/>
            <a:r>
              <a:rPr lang="en-US" dirty="0"/>
              <a:t>Inability to finish a normal sized meal</a:t>
            </a:r>
          </a:p>
          <a:p>
            <a:pPr lvl="1"/>
            <a:r>
              <a:rPr lang="en-US" dirty="0" smtClean="0"/>
              <a:t>Epigastric Pain or Burning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640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Organic dyspepsia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PUD</a:t>
            </a:r>
          </a:p>
          <a:p>
            <a:r>
              <a:rPr lang="en-US" b="1" dirty="0" smtClean="0"/>
              <a:t>GERD</a:t>
            </a:r>
          </a:p>
          <a:p>
            <a:r>
              <a:rPr lang="en-US" b="1" dirty="0" smtClean="0"/>
              <a:t>GE malignancy</a:t>
            </a:r>
          </a:p>
          <a:p>
            <a:r>
              <a:rPr lang="en-US" b="1" dirty="0" smtClean="0"/>
              <a:t>Biliary </a:t>
            </a:r>
          </a:p>
          <a:p>
            <a:r>
              <a:rPr lang="en-US" b="1" dirty="0" smtClean="0"/>
              <a:t>Meds (NSAIDs)</a:t>
            </a:r>
          </a:p>
          <a:p>
            <a:r>
              <a:rPr lang="en-US" dirty="0" smtClean="0"/>
              <a:t>Other</a:t>
            </a:r>
          </a:p>
          <a:p>
            <a:pPr lvl="1"/>
            <a:r>
              <a:rPr lang="en-US" dirty="0" smtClean="0"/>
              <a:t>Celiac / chronic pancreatitis </a:t>
            </a:r>
          </a:p>
          <a:p>
            <a:pPr lvl="1"/>
            <a:r>
              <a:rPr lang="en-US" dirty="0" smtClean="0"/>
              <a:t>Infiltrative </a:t>
            </a:r>
            <a:r>
              <a:rPr lang="en-US" dirty="0" err="1" smtClean="0"/>
              <a:t>dz</a:t>
            </a:r>
            <a:r>
              <a:rPr lang="en-US" dirty="0" smtClean="0"/>
              <a:t> (Eosinophilic gastritis / </a:t>
            </a:r>
            <a:r>
              <a:rPr lang="en-US" dirty="0" err="1" smtClean="0"/>
              <a:t>crohn’s</a:t>
            </a:r>
            <a:r>
              <a:rPr lang="en-US" dirty="0" smtClean="0"/>
              <a:t> / </a:t>
            </a:r>
            <a:r>
              <a:rPr lang="en-US" dirty="0" err="1" smtClean="0"/>
              <a:t>sarcoid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DM radiculopathy / </a:t>
            </a:r>
            <a:r>
              <a:rPr lang="en-US" dirty="0" err="1" smtClean="0"/>
              <a:t>hypercalcemia</a:t>
            </a:r>
            <a:r>
              <a:rPr lang="en-US" dirty="0" smtClean="0"/>
              <a:t> / heavy metal toxicity</a:t>
            </a:r>
          </a:p>
          <a:p>
            <a:pPr lvl="1"/>
            <a:r>
              <a:rPr lang="en-US" dirty="0" err="1" smtClean="0"/>
              <a:t>Hepatoma</a:t>
            </a:r>
            <a:r>
              <a:rPr lang="en-US" dirty="0" smtClean="0"/>
              <a:t> / </a:t>
            </a:r>
            <a:r>
              <a:rPr lang="en-US" dirty="0" err="1" smtClean="0"/>
              <a:t>steatohepatitis</a:t>
            </a:r>
            <a:r>
              <a:rPr lang="en-US" dirty="0" smtClean="0"/>
              <a:t> / mesenteric ischemia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545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spectrum from gastritis to ulceration complicated by </a:t>
            </a:r>
            <a:r>
              <a:rPr lang="en-US" dirty="0" smtClean="0"/>
              <a:t>bleeding, pain </a:t>
            </a:r>
            <a:r>
              <a:rPr lang="en-US" dirty="0" smtClean="0"/>
              <a:t>and perforation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Poor correlation with reported symptoms and EGD findings</a:t>
            </a:r>
            <a:endParaRPr lang="en-US" dirty="0" smtClean="0"/>
          </a:p>
          <a:p>
            <a:r>
              <a:rPr lang="en-US" dirty="0" smtClean="0"/>
              <a:t>Includes Duodenal and gastric ulcers</a:t>
            </a:r>
            <a:endParaRPr lang="en-US" dirty="0" smtClean="0"/>
          </a:p>
          <a:p>
            <a:r>
              <a:rPr lang="en-US" dirty="0" smtClean="0"/>
              <a:t>Commonly due to </a:t>
            </a:r>
            <a:r>
              <a:rPr lang="en-US" dirty="0" err="1" smtClean="0"/>
              <a:t>H.Pylori</a:t>
            </a:r>
            <a:r>
              <a:rPr lang="en-US" dirty="0" smtClean="0"/>
              <a:t> and/or NSAID, tobacco, </a:t>
            </a:r>
            <a:r>
              <a:rPr lang="en-US" dirty="0" err="1" smtClean="0"/>
              <a:t>EtOH</a:t>
            </a:r>
            <a:endParaRPr lang="en-US" dirty="0" smtClean="0"/>
          </a:p>
          <a:p>
            <a:r>
              <a:rPr lang="en-US" dirty="0" smtClean="0"/>
              <a:t>Treatment = </a:t>
            </a:r>
            <a:r>
              <a:rPr lang="en-US" dirty="0" err="1" smtClean="0"/>
              <a:t>H.pylori</a:t>
            </a:r>
            <a:r>
              <a:rPr lang="en-US" dirty="0" smtClean="0"/>
              <a:t> eradication and removal of inciting agents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021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Duodenal vs. Gastric Ulcers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Gastric ulcer</a:t>
            </a:r>
          </a:p>
          <a:p>
            <a:pPr lvl="1"/>
            <a:r>
              <a:rPr lang="en-US" dirty="0" smtClean="0"/>
              <a:t>Worse with meals</a:t>
            </a:r>
          </a:p>
          <a:p>
            <a:pPr lvl="1"/>
            <a:r>
              <a:rPr lang="en-US" dirty="0" smtClean="0"/>
              <a:t>Poor response to antacids/</a:t>
            </a:r>
            <a:r>
              <a:rPr lang="en-US" dirty="0" err="1" smtClean="0"/>
              <a:t>otcs</a:t>
            </a:r>
            <a:endParaRPr lang="en-US" dirty="0" smtClean="0"/>
          </a:p>
          <a:p>
            <a:r>
              <a:rPr lang="en-US" dirty="0" smtClean="0"/>
              <a:t>Duodenal ulcer</a:t>
            </a:r>
          </a:p>
          <a:p>
            <a:pPr lvl="1"/>
            <a:r>
              <a:rPr lang="en-US" dirty="0" smtClean="0"/>
              <a:t>Pain when acid is secreted in absence of a food buffer</a:t>
            </a:r>
          </a:p>
          <a:p>
            <a:pPr lvl="1"/>
            <a:r>
              <a:rPr lang="en-US" dirty="0" smtClean="0"/>
              <a:t>Improves with meals, alkali, </a:t>
            </a:r>
            <a:r>
              <a:rPr lang="en-US" dirty="0" err="1" smtClean="0"/>
              <a:t>antisecretory</a:t>
            </a:r>
            <a:r>
              <a:rPr lang="en-US" dirty="0" smtClean="0"/>
              <a:t> agents</a:t>
            </a:r>
          </a:p>
          <a:p>
            <a:pPr lvl="1"/>
            <a:r>
              <a:rPr lang="en-US" dirty="0" smtClean="0"/>
              <a:t>Worse 3-5 hours after a meal</a:t>
            </a:r>
          </a:p>
          <a:p>
            <a:pPr lvl="1"/>
            <a:r>
              <a:rPr lang="en-US" dirty="0" smtClean="0"/>
              <a:t>Worse at night between 11pm – 2am</a:t>
            </a:r>
          </a:p>
          <a:p>
            <a:pPr lvl="2"/>
            <a:r>
              <a:rPr lang="en-US" dirty="0" smtClean="0"/>
              <a:t>Maximal circadian stimulation of acid secretion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209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degree of reflux is physiologic</a:t>
            </a:r>
          </a:p>
          <a:p>
            <a:r>
              <a:rPr lang="en-US" dirty="0" smtClean="0"/>
              <a:t>Montreal classification:</a:t>
            </a:r>
          </a:p>
          <a:p>
            <a:pPr lvl="1"/>
            <a:r>
              <a:rPr lang="en-US" dirty="0" smtClean="0"/>
              <a:t>A condition that develops when reflux of stomach contents causes troublesome symptoms and/or complications</a:t>
            </a:r>
          </a:p>
          <a:p>
            <a:r>
              <a:rPr lang="en-US" dirty="0" smtClean="0"/>
              <a:t>Prevalence= 10-20% in western world, &lt;5% in Asia</a:t>
            </a:r>
          </a:p>
          <a:p>
            <a:r>
              <a:rPr lang="en-US" dirty="0" smtClean="0"/>
              <a:t>Heartburn = retrosternal burning, most common</a:t>
            </a:r>
          </a:p>
          <a:p>
            <a:r>
              <a:rPr lang="en-US" dirty="0" smtClean="0"/>
              <a:t>Regurgitation = gastric content into mouth/throat</a:t>
            </a:r>
          </a:p>
          <a:p>
            <a:r>
              <a:rPr lang="en-US" dirty="0" smtClean="0"/>
              <a:t>Dysphagia = common in longstanding GERD</a:t>
            </a:r>
            <a:r>
              <a:rPr lang="en-US" dirty="0"/>
              <a:t> </a:t>
            </a:r>
            <a:r>
              <a:rPr lang="en-US" dirty="0" smtClean="0"/>
              <a:t>due to</a:t>
            </a:r>
          </a:p>
          <a:p>
            <a:pPr lvl="1"/>
            <a:r>
              <a:rPr lang="en-US" dirty="0" smtClean="0"/>
              <a:t>Reflux esophagitis</a:t>
            </a:r>
          </a:p>
          <a:p>
            <a:pPr lvl="1"/>
            <a:r>
              <a:rPr lang="en-US" dirty="0" smtClean="0"/>
              <a:t>Stricture </a:t>
            </a:r>
          </a:p>
        </p:txBody>
      </p:sp>
    </p:spTree>
    <p:extLst>
      <p:ext uri="{BB962C8B-B14F-4D97-AF65-F5344CB8AC3E}">
        <p14:creationId xmlns:p14="http://schemas.microsoft.com/office/powerpoint/2010/main" val="3019005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GERD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Globus sensation</a:t>
            </a:r>
          </a:p>
          <a:p>
            <a:pPr lvl="1"/>
            <a:r>
              <a:rPr lang="en-US" dirty="0"/>
              <a:t>Almost constant perception of a lump in the throat</a:t>
            </a:r>
          </a:p>
          <a:p>
            <a:r>
              <a:rPr lang="en-US" dirty="0" smtClean="0"/>
              <a:t>Water brash (foaming at the mouth)</a:t>
            </a:r>
          </a:p>
          <a:p>
            <a:pPr lvl="1"/>
            <a:r>
              <a:rPr lang="en-US" dirty="0" smtClean="0"/>
              <a:t>Rare </a:t>
            </a:r>
            <a:r>
              <a:rPr lang="en-US" dirty="0" err="1" smtClean="0"/>
              <a:t>hypersalivation</a:t>
            </a:r>
            <a:r>
              <a:rPr lang="en-US" dirty="0" smtClean="0"/>
              <a:t> caused by reflux</a:t>
            </a:r>
          </a:p>
          <a:p>
            <a:r>
              <a:rPr lang="en-US" dirty="0" smtClean="0"/>
              <a:t>Chest pain</a:t>
            </a:r>
          </a:p>
          <a:p>
            <a:pPr lvl="1"/>
            <a:r>
              <a:rPr lang="en-US" dirty="0" smtClean="0"/>
              <a:t>Mimics angina, typically squeezing/burning</a:t>
            </a:r>
          </a:p>
          <a:p>
            <a:pPr lvl="1"/>
            <a:r>
              <a:rPr lang="en-US" dirty="0" err="1" smtClean="0"/>
              <a:t>Substernally</a:t>
            </a:r>
            <a:r>
              <a:rPr lang="en-US" dirty="0" smtClean="0"/>
              <a:t> with radiation to back/neck/jaw/arms</a:t>
            </a:r>
          </a:p>
          <a:p>
            <a:pPr lvl="1"/>
            <a:r>
              <a:rPr lang="en-US" dirty="0" smtClean="0"/>
              <a:t>Lasts minutes to hours</a:t>
            </a:r>
          </a:p>
          <a:p>
            <a:pPr lvl="1"/>
            <a:r>
              <a:rPr lang="en-US" dirty="0" smtClean="0"/>
              <a:t>Spontaneous resolution with antacids</a:t>
            </a:r>
          </a:p>
          <a:p>
            <a:pPr lvl="1"/>
            <a:r>
              <a:rPr lang="en-US" dirty="0" smtClean="0"/>
              <a:t>Occurs after meals, awakens from sleep</a:t>
            </a:r>
          </a:p>
          <a:p>
            <a:pPr lvl="1"/>
            <a:r>
              <a:rPr lang="en-US" dirty="0" smtClean="0"/>
              <a:t>Worse with emotional stress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172237"/>
      </p:ext>
    </p:extLst>
  </p:cSld>
  <p:clrMapOvr>
    <a:masterClrMapping/>
  </p:clrMapOvr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TM02455519[[fn=Winter]]</Template>
  <TotalTime>183</TotalTime>
  <Words>1036</Words>
  <Application>Microsoft Office PowerPoint</Application>
  <PresentationFormat>On-screen Show (4:3)</PresentationFormat>
  <Paragraphs>213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Winter</vt:lpstr>
      <vt:lpstr>Dyspepsia</vt:lpstr>
      <vt:lpstr>General</vt:lpstr>
      <vt:lpstr>Epidemiology</vt:lpstr>
      <vt:lpstr>Symptoms</vt:lpstr>
      <vt:lpstr>Organic dyspepsia</vt:lpstr>
      <vt:lpstr>PUD</vt:lpstr>
      <vt:lpstr>Duodenal vs. Gastric Ulcers</vt:lpstr>
      <vt:lpstr>GERD</vt:lpstr>
      <vt:lpstr>More GERD</vt:lpstr>
      <vt:lpstr>GE Malignancy</vt:lpstr>
      <vt:lpstr>NSAIDs</vt:lpstr>
      <vt:lpstr>History</vt:lpstr>
      <vt:lpstr>Exam</vt:lpstr>
      <vt:lpstr>Labs</vt:lpstr>
      <vt:lpstr>Alarm Features</vt:lpstr>
      <vt:lpstr>Diagnosis: Pt with alarm features</vt:lpstr>
      <vt:lpstr>Reflux Esophagitis</vt:lpstr>
      <vt:lpstr>Barrett’s Esophagus</vt:lpstr>
      <vt:lpstr>Gastric Ulcer</vt:lpstr>
      <vt:lpstr>Esophageal Ulcer</vt:lpstr>
      <vt:lpstr>Diagnosis: No alarm features</vt:lpstr>
      <vt:lpstr>Test and Treat for H.Pylori</vt:lpstr>
      <vt:lpstr>H. Pylori eradication</vt:lpstr>
      <vt:lpstr>Anti-Secretory Therapy</vt:lpstr>
      <vt:lpstr>PowerPoint Presentation</vt:lpstr>
      <vt:lpstr>Functional Dyspepsia</vt:lpstr>
      <vt:lpstr>Pathophysiology</vt:lpstr>
      <vt:lpstr>Treatment</vt:lpstr>
      <vt:lpstr>References</vt:lpstr>
    </vt:vector>
  </TitlesOfParts>
  <Company>CCCHSD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Dyspepsia</dc:title>
  <dc:creator>Neil Jackson</dc:creator>
  <cp:lastModifiedBy>HOSPITAL &amp; CLINICS, RMC</cp:lastModifiedBy>
  <cp:revision>19</cp:revision>
  <dcterms:created xsi:type="dcterms:W3CDTF">2014-12-15T23:53:31Z</dcterms:created>
  <dcterms:modified xsi:type="dcterms:W3CDTF">2014-12-16T15:53:46Z</dcterms:modified>
</cp:coreProperties>
</file>